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80" r:id="rId2"/>
    <p:sldId id="275" r:id="rId3"/>
    <p:sldId id="258" r:id="rId4"/>
    <p:sldId id="260" r:id="rId5"/>
    <p:sldId id="281" r:id="rId6"/>
    <p:sldId id="272" r:id="rId7"/>
    <p:sldId id="291" r:id="rId8"/>
    <p:sldId id="295" r:id="rId9"/>
    <p:sldId id="293" r:id="rId10"/>
    <p:sldId id="294" r:id="rId11"/>
    <p:sldId id="296" r:id="rId12"/>
    <p:sldId id="282" r:id="rId13"/>
    <p:sldId id="284" r:id="rId14"/>
    <p:sldId id="285" r:id="rId15"/>
    <p:sldId id="856" r:id="rId16"/>
    <p:sldId id="858" r:id="rId17"/>
    <p:sldId id="286" r:id="rId18"/>
    <p:sldId id="857" r:id="rId19"/>
    <p:sldId id="287" r:id="rId20"/>
    <p:sldId id="292" r:id="rId21"/>
    <p:sldId id="859" r:id="rId22"/>
    <p:sldId id="297" r:id="rId23"/>
    <p:sldId id="288" r:id="rId24"/>
    <p:sldId id="289" r:id="rId25"/>
    <p:sldId id="290" r:id="rId26"/>
    <p:sldId id="283" r:id="rId27"/>
    <p:sldId id="263" r:id="rId28"/>
    <p:sldId id="861" r:id="rId29"/>
    <p:sldId id="862" r:id="rId30"/>
    <p:sldId id="863" r:id="rId31"/>
    <p:sldId id="864" r:id="rId32"/>
    <p:sldId id="867" r:id="rId33"/>
    <p:sldId id="870" r:id="rId34"/>
    <p:sldId id="871" r:id="rId35"/>
    <p:sldId id="868" r:id="rId36"/>
    <p:sldId id="869" r:id="rId37"/>
    <p:sldId id="865" r:id="rId38"/>
    <p:sldId id="866" r:id="rId39"/>
    <p:sldId id="267" r:id="rId40"/>
    <p:sldId id="27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203556"/>
    <a:srgbClr val="5F899D"/>
    <a:srgbClr val="F57E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2" d="100"/>
          <a:sy n="92" d="100"/>
        </p:scale>
        <p:origin x="92" y="24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CCDC3-6F20-4622-91D4-737DF064AF1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zh-CN" altLang="en-US"/>
        </a:p>
      </dgm:t>
    </dgm:pt>
    <dgm:pt modelId="{16BE8317-A888-41E3-B130-CF548215AA9B}">
      <dgm:prSet phldrT="[文本]"/>
      <dgm:spPr/>
      <dgm:t>
        <a:bodyPr/>
        <a:lstStyle/>
        <a:p>
          <a:r>
            <a:rPr lang="zh-CN" altLang="en-US" b="1" dirty="0">
              <a:latin typeface="微软雅黑" panose="020B0503020204020204" pitchFamily="34" charset="-122"/>
              <a:ea typeface="微软雅黑" panose="020B0503020204020204" pitchFamily="34" charset="-122"/>
            </a:rPr>
            <a:t>目标市场</a:t>
          </a:r>
        </a:p>
      </dgm:t>
    </dgm:pt>
    <dgm:pt modelId="{6E2D0AB3-25DC-41D7-BAEA-4EAB923E8C72}" type="parTrans" cxnId="{464CF914-4F81-44D8-A730-A1721247E832}">
      <dgm:prSet/>
      <dgm:spPr/>
      <dgm:t>
        <a:bodyPr/>
        <a:lstStyle/>
        <a:p>
          <a:endParaRPr lang="zh-CN" altLang="en-US"/>
        </a:p>
      </dgm:t>
    </dgm:pt>
    <dgm:pt modelId="{F37DBF9E-A456-4BA4-BD3E-9E740D925397}" type="sibTrans" cxnId="{464CF914-4F81-44D8-A730-A1721247E832}">
      <dgm:prSet/>
      <dgm:spPr/>
      <dgm:t>
        <a:bodyPr/>
        <a:lstStyle/>
        <a:p>
          <a:endParaRPr lang="zh-CN" altLang="en-US"/>
        </a:p>
      </dgm:t>
    </dgm:pt>
    <dgm:pt modelId="{F1C472DA-571B-4515-BA82-F0C7783D78A5}">
      <dgm:prSet phldrT="[文本]"/>
      <dgm:spPr/>
      <dgm:t>
        <a:bodyPr/>
        <a:lstStyle/>
        <a:p>
          <a:r>
            <a:rPr lang="zh-CN" altLang="en-US" b="1" dirty="0">
              <a:latin typeface="微软雅黑" panose="020B0503020204020204" pitchFamily="34" charset="-122"/>
              <a:ea typeface="微软雅黑" panose="020B0503020204020204" pitchFamily="34" charset="-122"/>
            </a:rPr>
            <a:t>主要目标</a:t>
          </a:r>
        </a:p>
      </dgm:t>
    </dgm:pt>
    <dgm:pt modelId="{9DB8DBCE-602C-4EE9-84B2-8754EB82E2F5}" type="parTrans" cxnId="{D1733AB7-8D5F-4EFE-A099-6FE570068511}">
      <dgm:prSet/>
      <dgm:spPr/>
      <dgm:t>
        <a:bodyPr/>
        <a:lstStyle/>
        <a:p>
          <a:endParaRPr lang="zh-CN" altLang="en-US"/>
        </a:p>
      </dgm:t>
    </dgm:pt>
    <dgm:pt modelId="{A84BA43A-54BC-4B17-BCA7-896D52BE2FC1}" type="sibTrans" cxnId="{D1733AB7-8D5F-4EFE-A099-6FE570068511}">
      <dgm:prSet/>
      <dgm:spPr/>
      <dgm:t>
        <a:bodyPr/>
        <a:lstStyle/>
        <a:p>
          <a:endParaRPr lang="zh-CN" altLang="en-US"/>
        </a:p>
      </dgm:t>
    </dgm:pt>
    <dgm:pt modelId="{90AD7115-4D89-43FA-870D-06E9EB0C1627}">
      <dgm:prSet phldrT="[文本]"/>
      <dgm:spPr>
        <a:solidFill>
          <a:srgbClr val="0070C0"/>
        </a:solidFill>
      </dgm:spPr>
      <dgm:t>
        <a:bodyPr/>
        <a:lstStyle/>
        <a:p>
          <a:r>
            <a:rPr lang="zh-CN" altLang="en-US" b="1" dirty="0">
              <a:latin typeface="微软雅黑" panose="020B0503020204020204" pitchFamily="34" charset="-122"/>
              <a:ea typeface="微软雅黑" panose="020B0503020204020204" pitchFamily="34" charset="-122"/>
            </a:rPr>
            <a:t>发布时间</a:t>
          </a:r>
        </a:p>
      </dgm:t>
    </dgm:pt>
    <dgm:pt modelId="{64A53E4B-77D3-494E-9362-B0B5E55591E5}" type="parTrans" cxnId="{C6D82B0E-D5B8-4BD3-8135-140FE99FF037}">
      <dgm:prSet/>
      <dgm:spPr/>
      <dgm:t>
        <a:bodyPr/>
        <a:lstStyle/>
        <a:p>
          <a:endParaRPr lang="zh-CN" altLang="en-US"/>
        </a:p>
      </dgm:t>
    </dgm:pt>
    <dgm:pt modelId="{6717802C-9501-4A7C-92D6-C000D5DC1F84}" type="sibTrans" cxnId="{C6D82B0E-D5B8-4BD3-8135-140FE99FF037}">
      <dgm:prSet/>
      <dgm:spPr/>
      <dgm:t>
        <a:bodyPr/>
        <a:lstStyle/>
        <a:p>
          <a:endParaRPr lang="zh-CN" altLang="en-US"/>
        </a:p>
      </dgm:t>
    </dgm:pt>
    <dgm:pt modelId="{E3F22139-6AEF-47E2-AC6C-87475B0ECB58}">
      <dgm:prSet/>
      <dgm:spPr/>
      <dgm:t>
        <a:bodyPr/>
        <a:lstStyle/>
        <a:p>
          <a:r>
            <a:rPr lang="zh-CN" altLang="en-US" dirty="0">
              <a:latin typeface="微软雅黑" panose="020B0503020204020204" pitchFamily="34" charset="-122"/>
              <a:ea typeface="微软雅黑" panose="020B0503020204020204" pitchFamily="34" charset="-122"/>
            </a:rPr>
            <a:t>目标区域：全球山石安全产品客户</a:t>
          </a:r>
        </a:p>
      </dgm:t>
    </dgm:pt>
    <dgm:pt modelId="{6CAF31D4-C153-4E6C-87BF-D45E9560B1C2}" type="parTrans" cxnId="{23347FF0-DA45-4634-8E4E-6901A9B167B5}">
      <dgm:prSet/>
      <dgm:spPr/>
      <dgm:t>
        <a:bodyPr/>
        <a:lstStyle/>
        <a:p>
          <a:endParaRPr lang="zh-CN" altLang="en-US"/>
        </a:p>
      </dgm:t>
    </dgm:pt>
    <dgm:pt modelId="{B25A743D-FFFC-462B-83E5-E600829A80EA}" type="sibTrans" cxnId="{23347FF0-DA45-4634-8E4E-6901A9B167B5}">
      <dgm:prSet/>
      <dgm:spPr/>
      <dgm:t>
        <a:bodyPr/>
        <a:lstStyle/>
        <a:p>
          <a:endParaRPr lang="zh-CN" altLang="en-US"/>
        </a:p>
      </dgm:t>
    </dgm:pt>
    <dgm:pt modelId="{F706D1E9-9B3F-40B4-83A7-D7D1276E128E}">
      <dgm:prSet/>
      <dgm:spPr/>
      <dgm:t>
        <a:bodyPr/>
        <a:lstStyle/>
        <a:p>
          <a:r>
            <a:rPr lang="zh-CN" altLang="en-US" dirty="0">
              <a:latin typeface="微软雅黑" panose="020B0503020204020204" pitchFamily="34" charset="-122"/>
              <a:ea typeface="微软雅黑" panose="020B0503020204020204" pitchFamily="34" charset="-122"/>
            </a:rPr>
            <a:t>融合</a:t>
          </a:r>
          <a:r>
            <a:rPr lang="en-US" altLang="zh-CN" dirty="0">
              <a:latin typeface="微软雅黑" panose="020B0503020204020204" pitchFamily="34" charset="-122"/>
              <a:ea typeface="微软雅黑" panose="020B0503020204020204" pitchFamily="34" charset="-122"/>
            </a:rPr>
            <a:t>HSM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HSA</a:t>
          </a:r>
          <a:r>
            <a:rPr lang="zh-CN" altLang="en-US" dirty="0">
              <a:latin typeface="微软雅黑" panose="020B0503020204020204" pitchFamily="34" charset="-122"/>
              <a:ea typeface="微软雅黑" panose="020B0503020204020204" pitchFamily="34" charset="-122"/>
            </a:rPr>
            <a:t>的主要能力，满足部署多类型、多台山石安全产品客户的集中管理及审计需求。</a:t>
          </a:r>
        </a:p>
      </dgm:t>
    </dgm:pt>
    <dgm:pt modelId="{4E014A10-6A2A-45D7-AAE6-A195171E81CF}" type="parTrans" cxnId="{9049922A-1548-4EB8-9102-0E525543D28E}">
      <dgm:prSet/>
      <dgm:spPr/>
      <dgm:t>
        <a:bodyPr/>
        <a:lstStyle/>
        <a:p>
          <a:endParaRPr lang="zh-CN" altLang="en-US"/>
        </a:p>
      </dgm:t>
    </dgm:pt>
    <dgm:pt modelId="{D27793EC-A96A-48F5-9001-2C062B17AA4C}" type="sibTrans" cxnId="{9049922A-1548-4EB8-9102-0E525543D28E}">
      <dgm:prSet/>
      <dgm:spPr/>
      <dgm:t>
        <a:bodyPr/>
        <a:lstStyle/>
        <a:p>
          <a:endParaRPr lang="zh-CN" altLang="en-US"/>
        </a:p>
      </dgm:t>
    </dgm:pt>
    <dgm:pt modelId="{B53F4589-66DE-4512-8D89-9505574AFA1B}">
      <dgm:prSet/>
      <dgm:spPr/>
      <dgm:t>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期望发布时间</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2018</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年</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月底</a:t>
          </a:r>
          <a:endParaRPr lang="zh-CN" altLang="en-US" dirty="0">
            <a:latin typeface="微软雅黑" panose="020B0503020204020204" pitchFamily="34" charset="-122"/>
            <a:ea typeface="微软雅黑" panose="020B0503020204020204" pitchFamily="34" charset="-122"/>
          </a:endParaRPr>
        </a:p>
      </dgm:t>
    </dgm:pt>
    <dgm:pt modelId="{5C5588F5-621D-41FB-96BF-5AFA62D53750}" type="parTrans" cxnId="{137D4C28-F531-4756-9E18-4DFA0D6B5A68}">
      <dgm:prSet/>
      <dgm:spPr/>
      <dgm:t>
        <a:bodyPr/>
        <a:lstStyle/>
        <a:p>
          <a:endParaRPr lang="zh-CN" altLang="en-US"/>
        </a:p>
      </dgm:t>
    </dgm:pt>
    <dgm:pt modelId="{D7B1428E-0127-4993-A84C-D63B4E38DF0B}" type="sibTrans" cxnId="{137D4C28-F531-4756-9E18-4DFA0D6B5A68}">
      <dgm:prSet/>
      <dgm:spPr/>
      <dgm:t>
        <a:bodyPr/>
        <a:lstStyle/>
        <a:p>
          <a:endParaRPr lang="zh-CN" altLang="en-US"/>
        </a:p>
      </dgm:t>
    </dgm:pt>
    <dgm:pt modelId="{5F431F5A-545E-4AE2-95BF-7FDE393581E0}">
      <dgm:prSet/>
      <dgm:spPr/>
      <dgm:t>
        <a:bodyPr/>
        <a:lstStyle/>
        <a:p>
          <a:r>
            <a:rPr lang="zh-CN" altLang="en-US" dirty="0">
              <a:latin typeface="微软雅黑" panose="020B0503020204020204" pitchFamily="34" charset="-122"/>
              <a:ea typeface="微软雅黑" panose="020B0503020204020204" pitchFamily="34" charset="-122"/>
            </a:rPr>
            <a:t>目标客户：部署山石安全产品的政府、金融、教育、大型企业的行业客户</a:t>
          </a:r>
        </a:p>
      </dgm:t>
    </dgm:pt>
    <dgm:pt modelId="{4A703D66-A82A-4FA4-8A0D-30C33CBEBE6C}" type="parTrans" cxnId="{0B2255A1-36EC-4CE9-BF39-B9D7EA1CD089}">
      <dgm:prSet/>
      <dgm:spPr/>
      <dgm:t>
        <a:bodyPr/>
        <a:lstStyle/>
        <a:p>
          <a:endParaRPr lang="zh-CN" altLang="en-US"/>
        </a:p>
      </dgm:t>
    </dgm:pt>
    <dgm:pt modelId="{96ABED72-4FF3-44A1-B2BA-B8DBB08DA03C}" type="sibTrans" cxnId="{0B2255A1-36EC-4CE9-BF39-B9D7EA1CD089}">
      <dgm:prSet/>
      <dgm:spPr/>
      <dgm:t>
        <a:bodyPr/>
        <a:lstStyle/>
        <a:p>
          <a:endParaRPr lang="zh-CN" altLang="en-US"/>
        </a:p>
      </dgm:t>
    </dgm:pt>
    <dgm:pt modelId="{5599C11D-70E3-4E8D-B458-7BEF94172D5D}">
      <dgm:prSet/>
      <dgm:spPr/>
      <dgm:t>
        <a:bodyPr/>
        <a:lstStyle/>
        <a:p>
          <a:r>
            <a:rPr lang="zh-CN" altLang="en-US" dirty="0">
              <a:latin typeface="微软雅黑" panose="020B0503020204020204" pitchFamily="34" charset="-122"/>
              <a:ea typeface="微软雅黑" panose="020B0503020204020204" pitchFamily="34" charset="-122"/>
            </a:rPr>
            <a:t>配合产品销售，挖掘潜在的市场空间，应对友商方案型项目的竞争压力。</a:t>
          </a:r>
        </a:p>
      </dgm:t>
    </dgm:pt>
    <dgm:pt modelId="{CC29E8A8-0370-4318-8C7C-7656C6333349}" type="parTrans" cxnId="{E2BEB99E-6B87-4B39-857D-ECF593218E10}">
      <dgm:prSet/>
      <dgm:spPr/>
      <dgm:t>
        <a:bodyPr/>
        <a:lstStyle/>
        <a:p>
          <a:endParaRPr lang="zh-CN" altLang="en-US"/>
        </a:p>
      </dgm:t>
    </dgm:pt>
    <dgm:pt modelId="{DA0E9437-49A1-4833-889A-97315402E303}" type="sibTrans" cxnId="{E2BEB99E-6B87-4B39-857D-ECF593218E10}">
      <dgm:prSet/>
      <dgm:spPr/>
      <dgm:t>
        <a:bodyPr/>
        <a:lstStyle/>
        <a:p>
          <a:endParaRPr lang="zh-CN" altLang="en-US"/>
        </a:p>
      </dgm:t>
    </dgm:pt>
    <dgm:pt modelId="{70F324B8-0E56-4983-A931-83349BA16971}">
      <dgm:prSet/>
      <dgm:spPr/>
      <dgm:t>
        <a:bodyPr/>
        <a:lstStyle/>
        <a:p>
          <a:r>
            <a:rPr lang="zh-CN" altLang="en-US" dirty="0">
              <a:latin typeface="微软雅黑" panose="020B0503020204020204" pitchFamily="34" charset="-122"/>
              <a:ea typeface="微软雅黑" panose="020B0503020204020204" pitchFamily="34" charset="-122"/>
            </a:rPr>
            <a:t>提供综合关联分析及全局态势感知的解决方案。</a:t>
          </a:r>
        </a:p>
      </dgm:t>
    </dgm:pt>
    <dgm:pt modelId="{BEAC2029-5315-49AB-A5BD-5EF3C3DAC8C8}" type="parTrans" cxnId="{785E26CE-F41D-4F29-89A2-AFCDA4A66BD7}">
      <dgm:prSet/>
      <dgm:spPr/>
      <dgm:t>
        <a:bodyPr/>
        <a:lstStyle/>
        <a:p>
          <a:endParaRPr lang="zh-CN" altLang="en-US"/>
        </a:p>
      </dgm:t>
    </dgm:pt>
    <dgm:pt modelId="{2CDDA0BF-B8F7-4E4E-939C-AC21C6F97244}" type="sibTrans" cxnId="{785E26CE-F41D-4F29-89A2-AFCDA4A66BD7}">
      <dgm:prSet/>
      <dgm:spPr/>
      <dgm:t>
        <a:bodyPr/>
        <a:lstStyle/>
        <a:p>
          <a:endParaRPr lang="zh-CN" altLang="en-US"/>
        </a:p>
      </dgm:t>
    </dgm:pt>
    <dgm:pt modelId="{B52F15EA-59C0-42FD-88FA-A737AECED075}" type="pres">
      <dgm:prSet presAssocID="{D15CCDC3-6F20-4622-91D4-737DF064AF1E}" presName="linear" presStyleCnt="0">
        <dgm:presLayoutVars>
          <dgm:dir/>
          <dgm:animLvl val="lvl"/>
          <dgm:resizeHandles val="exact"/>
        </dgm:presLayoutVars>
      </dgm:prSet>
      <dgm:spPr/>
    </dgm:pt>
    <dgm:pt modelId="{31CBAD3C-CDDA-4675-A5C6-48F38905C8B6}" type="pres">
      <dgm:prSet presAssocID="{16BE8317-A888-41E3-B130-CF548215AA9B}" presName="parentLin" presStyleCnt="0"/>
      <dgm:spPr/>
    </dgm:pt>
    <dgm:pt modelId="{1EC00C64-BCC8-432F-9637-C594A488754A}" type="pres">
      <dgm:prSet presAssocID="{16BE8317-A888-41E3-B130-CF548215AA9B}" presName="parentLeftMargin" presStyleLbl="node1" presStyleIdx="0" presStyleCnt="3"/>
      <dgm:spPr/>
    </dgm:pt>
    <dgm:pt modelId="{30C81A47-0B4F-457F-8978-4FA39AF5679F}" type="pres">
      <dgm:prSet presAssocID="{16BE8317-A888-41E3-B130-CF548215AA9B}" presName="parentText" presStyleLbl="node1" presStyleIdx="0" presStyleCnt="3">
        <dgm:presLayoutVars>
          <dgm:chMax val="0"/>
          <dgm:bulletEnabled val="1"/>
        </dgm:presLayoutVars>
      </dgm:prSet>
      <dgm:spPr/>
    </dgm:pt>
    <dgm:pt modelId="{A1158BC6-C884-4ABD-A5F1-772BF0BD5A59}" type="pres">
      <dgm:prSet presAssocID="{16BE8317-A888-41E3-B130-CF548215AA9B}" presName="negativeSpace" presStyleCnt="0"/>
      <dgm:spPr/>
    </dgm:pt>
    <dgm:pt modelId="{08981AC1-5271-4C66-B97D-CF93261E0DB7}" type="pres">
      <dgm:prSet presAssocID="{16BE8317-A888-41E3-B130-CF548215AA9B}" presName="childText" presStyleLbl="conFgAcc1" presStyleIdx="0" presStyleCnt="3">
        <dgm:presLayoutVars>
          <dgm:bulletEnabled val="1"/>
        </dgm:presLayoutVars>
      </dgm:prSet>
      <dgm:spPr/>
    </dgm:pt>
    <dgm:pt modelId="{59C85770-78EE-466A-949D-9AC17C020F34}" type="pres">
      <dgm:prSet presAssocID="{F37DBF9E-A456-4BA4-BD3E-9E740D925397}" presName="spaceBetweenRectangles" presStyleCnt="0"/>
      <dgm:spPr/>
    </dgm:pt>
    <dgm:pt modelId="{5805AFF5-9F09-4753-B300-88BC80BBEA68}" type="pres">
      <dgm:prSet presAssocID="{F1C472DA-571B-4515-BA82-F0C7783D78A5}" presName="parentLin" presStyleCnt="0"/>
      <dgm:spPr/>
    </dgm:pt>
    <dgm:pt modelId="{CD7ED09C-BCBB-43B0-8B49-C2F070C81588}" type="pres">
      <dgm:prSet presAssocID="{F1C472DA-571B-4515-BA82-F0C7783D78A5}" presName="parentLeftMargin" presStyleLbl="node1" presStyleIdx="0" presStyleCnt="3"/>
      <dgm:spPr/>
    </dgm:pt>
    <dgm:pt modelId="{093704D9-45A1-42DC-9605-F11A874C0F6F}" type="pres">
      <dgm:prSet presAssocID="{F1C472DA-571B-4515-BA82-F0C7783D78A5}" presName="parentText" presStyleLbl="node1" presStyleIdx="1" presStyleCnt="3">
        <dgm:presLayoutVars>
          <dgm:chMax val="0"/>
          <dgm:bulletEnabled val="1"/>
        </dgm:presLayoutVars>
      </dgm:prSet>
      <dgm:spPr/>
    </dgm:pt>
    <dgm:pt modelId="{4D0B8924-C58B-4A3B-89D0-EA3BD8CF7014}" type="pres">
      <dgm:prSet presAssocID="{F1C472DA-571B-4515-BA82-F0C7783D78A5}" presName="negativeSpace" presStyleCnt="0"/>
      <dgm:spPr/>
    </dgm:pt>
    <dgm:pt modelId="{EFAFE359-9BF1-46C3-80B2-F041F1291216}" type="pres">
      <dgm:prSet presAssocID="{F1C472DA-571B-4515-BA82-F0C7783D78A5}" presName="childText" presStyleLbl="conFgAcc1" presStyleIdx="1" presStyleCnt="3">
        <dgm:presLayoutVars>
          <dgm:bulletEnabled val="1"/>
        </dgm:presLayoutVars>
      </dgm:prSet>
      <dgm:spPr/>
    </dgm:pt>
    <dgm:pt modelId="{CF197D13-6CEC-41F6-AAD8-D898183F627B}" type="pres">
      <dgm:prSet presAssocID="{A84BA43A-54BC-4B17-BCA7-896D52BE2FC1}" presName="spaceBetweenRectangles" presStyleCnt="0"/>
      <dgm:spPr/>
    </dgm:pt>
    <dgm:pt modelId="{7E8CC1F0-16BD-4689-9DBA-E12F494F4550}" type="pres">
      <dgm:prSet presAssocID="{90AD7115-4D89-43FA-870D-06E9EB0C1627}" presName="parentLin" presStyleCnt="0"/>
      <dgm:spPr/>
    </dgm:pt>
    <dgm:pt modelId="{D8DB994A-C347-40CB-BE03-B231F0CF7635}" type="pres">
      <dgm:prSet presAssocID="{90AD7115-4D89-43FA-870D-06E9EB0C1627}" presName="parentLeftMargin" presStyleLbl="node1" presStyleIdx="1" presStyleCnt="3"/>
      <dgm:spPr/>
    </dgm:pt>
    <dgm:pt modelId="{AA3D8B08-8CFE-4F47-B4CE-8EABA27204B3}" type="pres">
      <dgm:prSet presAssocID="{90AD7115-4D89-43FA-870D-06E9EB0C1627}" presName="parentText" presStyleLbl="node1" presStyleIdx="2" presStyleCnt="3">
        <dgm:presLayoutVars>
          <dgm:chMax val="0"/>
          <dgm:bulletEnabled val="1"/>
        </dgm:presLayoutVars>
      </dgm:prSet>
      <dgm:spPr/>
    </dgm:pt>
    <dgm:pt modelId="{ABA911B5-642F-4D93-B702-8650AC518352}" type="pres">
      <dgm:prSet presAssocID="{90AD7115-4D89-43FA-870D-06E9EB0C1627}" presName="negativeSpace" presStyleCnt="0"/>
      <dgm:spPr/>
    </dgm:pt>
    <dgm:pt modelId="{557BDF55-09CB-4706-A43A-882790F869D2}" type="pres">
      <dgm:prSet presAssocID="{90AD7115-4D89-43FA-870D-06E9EB0C1627}" presName="childText" presStyleLbl="conFgAcc1" presStyleIdx="2" presStyleCnt="3">
        <dgm:presLayoutVars>
          <dgm:bulletEnabled val="1"/>
        </dgm:presLayoutVars>
      </dgm:prSet>
      <dgm:spPr/>
    </dgm:pt>
  </dgm:ptLst>
  <dgm:cxnLst>
    <dgm:cxn modelId="{D49FB104-11FB-4860-8D9A-6A6E3FDC56C9}" type="presOf" srcId="{D15CCDC3-6F20-4622-91D4-737DF064AF1E}" destId="{B52F15EA-59C0-42FD-88FA-A737AECED075}" srcOrd="0" destOrd="0" presId="urn:microsoft.com/office/officeart/2005/8/layout/list1"/>
    <dgm:cxn modelId="{E6BE910D-2F20-41CC-8ACA-E971E1CDA689}" type="presOf" srcId="{16BE8317-A888-41E3-B130-CF548215AA9B}" destId="{30C81A47-0B4F-457F-8978-4FA39AF5679F}" srcOrd="1" destOrd="0" presId="urn:microsoft.com/office/officeart/2005/8/layout/list1"/>
    <dgm:cxn modelId="{C6D82B0E-D5B8-4BD3-8135-140FE99FF037}" srcId="{D15CCDC3-6F20-4622-91D4-737DF064AF1E}" destId="{90AD7115-4D89-43FA-870D-06E9EB0C1627}" srcOrd="2" destOrd="0" parTransId="{64A53E4B-77D3-494E-9362-B0B5E55591E5}" sibTransId="{6717802C-9501-4A7C-92D6-C000D5DC1F84}"/>
    <dgm:cxn modelId="{464CF914-4F81-44D8-A730-A1721247E832}" srcId="{D15CCDC3-6F20-4622-91D4-737DF064AF1E}" destId="{16BE8317-A888-41E3-B130-CF548215AA9B}" srcOrd="0" destOrd="0" parTransId="{6E2D0AB3-25DC-41D7-BAEA-4EAB923E8C72}" sibTransId="{F37DBF9E-A456-4BA4-BD3E-9E740D925397}"/>
    <dgm:cxn modelId="{137D4C28-F531-4756-9E18-4DFA0D6B5A68}" srcId="{90AD7115-4D89-43FA-870D-06E9EB0C1627}" destId="{B53F4589-66DE-4512-8D89-9505574AFA1B}" srcOrd="0" destOrd="0" parTransId="{5C5588F5-621D-41FB-96BF-5AFA62D53750}" sibTransId="{D7B1428E-0127-4993-A84C-D63B4E38DF0B}"/>
    <dgm:cxn modelId="{9049922A-1548-4EB8-9102-0E525543D28E}" srcId="{F1C472DA-571B-4515-BA82-F0C7783D78A5}" destId="{F706D1E9-9B3F-40B4-83A7-D7D1276E128E}" srcOrd="1" destOrd="0" parTransId="{4E014A10-6A2A-45D7-AAE6-A195171E81CF}" sibTransId="{D27793EC-A96A-48F5-9001-2C062B17AA4C}"/>
    <dgm:cxn modelId="{6CBF4231-3A2A-4A40-B792-561115390932}" type="presOf" srcId="{90AD7115-4D89-43FA-870D-06E9EB0C1627}" destId="{D8DB994A-C347-40CB-BE03-B231F0CF7635}" srcOrd="0" destOrd="0" presId="urn:microsoft.com/office/officeart/2005/8/layout/list1"/>
    <dgm:cxn modelId="{79684D75-12BE-49E8-B473-4B5FDDB0AE0A}" type="presOf" srcId="{70F324B8-0E56-4983-A931-83349BA16971}" destId="{EFAFE359-9BF1-46C3-80B2-F041F1291216}" srcOrd="0" destOrd="0" presId="urn:microsoft.com/office/officeart/2005/8/layout/list1"/>
    <dgm:cxn modelId="{6C52BE55-5A98-4660-AA07-3EE7E4B09B98}" type="presOf" srcId="{E3F22139-6AEF-47E2-AC6C-87475B0ECB58}" destId="{08981AC1-5271-4C66-B97D-CF93261E0DB7}" srcOrd="0" destOrd="0" presId="urn:microsoft.com/office/officeart/2005/8/layout/list1"/>
    <dgm:cxn modelId="{654FA58F-38A2-4552-B32C-F5EE79DC8219}" type="presOf" srcId="{16BE8317-A888-41E3-B130-CF548215AA9B}" destId="{1EC00C64-BCC8-432F-9637-C594A488754A}" srcOrd="0" destOrd="0" presId="urn:microsoft.com/office/officeart/2005/8/layout/list1"/>
    <dgm:cxn modelId="{152FC493-EDC4-4BF0-8E19-6D680342422A}" type="presOf" srcId="{B53F4589-66DE-4512-8D89-9505574AFA1B}" destId="{557BDF55-09CB-4706-A43A-882790F869D2}" srcOrd="0" destOrd="0" presId="urn:microsoft.com/office/officeart/2005/8/layout/list1"/>
    <dgm:cxn modelId="{E69DB198-1CD2-4818-BA8C-5837D582B489}" type="presOf" srcId="{90AD7115-4D89-43FA-870D-06E9EB0C1627}" destId="{AA3D8B08-8CFE-4F47-B4CE-8EABA27204B3}" srcOrd="1" destOrd="0" presId="urn:microsoft.com/office/officeart/2005/8/layout/list1"/>
    <dgm:cxn modelId="{A558DC9B-77C5-4BC6-94FC-ABF30999ACB7}" type="presOf" srcId="{F706D1E9-9B3F-40B4-83A7-D7D1276E128E}" destId="{EFAFE359-9BF1-46C3-80B2-F041F1291216}" srcOrd="0" destOrd="1" presId="urn:microsoft.com/office/officeart/2005/8/layout/list1"/>
    <dgm:cxn modelId="{E2BEB99E-6B87-4B39-857D-ECF593218E10}" srcId="{F1C472DA-571B-4515-BA82-F0C7783D78A5}" destId="{5599C11D-70E3-4E8D-B458-7BEF94172D5D}" srcOrd="2" destOrd="0" parTransId="{CC29E8A8-0370-4318-8C7C-7656C6333349}" sibTransId="{DA0E9437-49A1-4833-889A-97315402E303}"/>
    <dgm:cxn modelId="{0B2255A1-36EC-4CE9-BF39-B9D7EA1CD089}" srcId="{16BE8317-A888-41E3-B130-CF548215AA9B}" destId="{5F431F5A-545E-4AE2-95BF-7FDE393581E0}" srcOrd="1" destOrd="0" parTransId="{4A703D66-A82A-4FA4-8A0D-30C33CBEBE6C}" sibTransId="{96ABED72-4FF3-44A1-B2BA-B8DBB08DA03C}"/>
    <dgm:cxn modelId="{A850A5A4-56BA-49F5-A0E2-A18A013856F7}" type="presOf" srcId="{5599C11D-70E3-4E8D-B458-7BEF94172D5D}" destId="{EFAFE359-9BF1-46C3-80B2-F041F1291216}" srcOrd="0" destOrd="2" presId="urn:microsoft.com/office/officeart/2005/8/layout/list1"/>
    <dgm:cxn modelId="{D1733AB7-8D5F-4EFE-A099-6FE570068511}" srcId="{D15CCDC3-6F20-4622-91D4-737DF064AF1E}" destId="{F1C472DA-571B-4515-BA82-F0C7783D78A5}" srcOrd="1" destOrd="0" parTransId="{9DB8DBCE-602C-4EE9-84B2-8754EB82E2F5}" sibTransId="{A84BA43A-54BC-4B17-BCA7-896D52BE2FC1}"/>
    <dgm:cxn modelId="{82786ABD-DB96-40A9-A992-C5D89D99B898}" type="presOf" srcId="{F1C472DA-571B-4515-BA82-F0C7783D78A5}" destId="{093704D9-45A1-42DC-9605-F11A874C0F6F}" srcOrd="1" destOrd="0" presId="urn:microsoft.com/office/officeart/2005/8/layout/list1"/>
    <dgm:cxn modelId="{B13A91C3-A5C0-4AAA-B8C8-EFA370AF9B24}" type="presOf" srcId="{F1C472DA-571B-4515-BA82-F0C7783D78A5}" destId="{CD7ED09C-BCBB-43B0-8B49-C2F070C81588}" srcOrd="0" destOrd="0" presId="urn:microsoft.com/office/officeart/2005/8/layout/list1"/>
    <dgm:cxn modelId="{785E26CE-F41D-4F29-89A2-AFCDA4A66BD7}" srcId="{F1C472DA-571B-4515-BA82-F0C7783D78A5}" destId="{70F324B8-0E56-4983-A931-83349BA16971}" srcOrd="0" destOrd="0" parTransId="{BEAC2029-5315-49AB-A5BD-5EF3C3DAC8C8}" sibTransId="{2CDDA0BF-B8F7-4E4E-939C-AC21C6F97244}"/>
    <dgm:cxn modelId="{CDC660D1-52FA-4780-B8D7-E75C71E20EEB}" type="presOf" srcId="{5F431F5A-545E-4AE2-95BF-7FDE393581E0}" destId="{08981AC1-5271-4C66-B97D-CF93261E0DB7}" srcOrd="0" destOrd="1" presId="urn:microsoft.com/office/officeart/2005/8/layout/list1"/>
    <dgm:cxn modelId="{23347FF0-DA45-4634-8E4E-6901A9B167B5}" srcId="{16BE8317-A888-41E3-B130-CF548215AA9B}" destId="{E3F22139-6AEF-47E2-AC6C-87475B0ECB58}" srcOrd="0" destOrd="0" parTransId="{6CAF31D4-C153-4E6C-87BF-D45E9560B1C2}" sibTransId="{B25A743D-FFFC-462B-83E5-E600829A80EA}"/>
    <dgm:cxn modelId="{895F1AAA-CC4E-49F4-B2F6-06CDA92FD807}" type="presParOf" srcId="{B52F15EA-59C0-42FD-88FA-A737AECED075}" destId="{31CBAD3C-CDDA-4675-A5C6-48F38905C8B6}" srcOrd="0" destOrd="0" presId="urn:microsoft.com/office/officeart/2005/8/layout/list1"/>
    <dgm:cxn modelId="{51DB16D1-9B74-4728-9454-59CFFF90CC22}" type="presParOf" srcId="{31CBAD3C-CDDA-4675-A5C6-48F38905C8B6}" destId="{1EC00C64-BCC8-432F-9637-C594A488754A}" srcOrd="0" destOrd="0" presId="urn:microsoft.com/office/officeart/2005/8/layout/list1"/>
    <dgm:cxn modelId="{92326A63-C222-47A8-A75D-F79F5D0188CD}" type="presParOf" srcId="{31CBAD3C-CDDA-4675-A5C6-48F38905C8B6}" destId="{30C81A47-0B4F-457F-8978-4FA39AF5679F}" srcOrd="1" destOrd="0" presId="urn:microsoft.com/office/officeart/2005/8/layout/list1"/>
    <dgm:cxn modelId="{B95A482D-75C1-49A0-AAEB-D4E59677F29F}" type="presParOf" srcId="{B52F15EA-59C0-42FD-88FA-A737AECED075}" destId="{A1158BC6-C884-4ABD-A5F1-772BF0BD5A59}" srcOrd="1" destOrd="0" presId="urn:microsoft.com/office/officeart/2005/8/layout/list1"/>
    <dgm:cxn modelId="{96C00EF5-1C7A-485B-89E7-A9B839D6AE12}" type="presParOf" srcId="{B52F15EA-59C0-42FD-88FA-A737AECED075}" destId="{08981AC1-5271-4C66-B97D-CF93261E0DB7}" srcOrd="2" destOrd="0" presId="urn:microsoft.com/office/officeart/2005/8/layout/list1"/>
    <dgm:cxn modelId="{F52F77BA-EAAF-423B-AF9A-AFC266CFD2AF}" type="presParOf" srcId="{B52F15EA-59C0-42FD-88FA-A737AECED075}" destId="{59C85770-78EE-466A-949D-9AC17C020F34}" srcOrd="3" destOrd="0" presId="urn:microsoft.com/office/officeart/2005/8/layout/list1"/>
    <dgm:cxn modelId="{AA395AE9-BDF0-4A64-8E0C-8D5EAD0187A9}" type="presParOf" srcId="{B52F15EA-59C0-42FD-88FA-A737AECED075}" destId="{5805AFF5-9F09-4753-B300-88BC80BBEA68}" srcOrd="4" destOrd="0" presId="urn:microsoft.com/office/officeart/2005/8/layout/list1"/>
    <dgm:cxn modelId="{908049BC-A378-4B1B-8568-EA3AD75FCB41}" type="presParOf" srcId="{5805AFF5-9F09-4753-B300-88BC80BBEA68}" destId="{CD7ED09C-BCBB-43B0-8B49-C2F070C81588}" srcOrd="0" destOrd="0" presId="urn:microsoft.com/office/officeart/2005/8/layout/list1"/>
    <dgm:cxn modelId="{AFBBD8EF-B347-4DB1-B1F2-0A00E6A1A4D7}" type="presParOf" srcId="{5805AFF5-9F09-4753-B300-88BC80BBEA68}" destId="{093704D9-45A1-42DC-9605-F11A874C0F6F}" srcOrd="1" destOrd="0" presId="urn:microsoft.com/office/officeart/2005/8/layout/list1"/>
    <dgm:cxn modelId="{AD44DCAA-3882-4182-BC9B-292ADDAF631E}" type="presParOf" srcId="{B52F15EA-59C0-42FD-88FA-A737AECED075}" destId="{4D0B8924-C58B-4A3B-89D0-EA3BD8CF7014}" srcOrd="5" destOrd="0" presId="urn:microsoft.com/office/officeart/2005/8/layout/list1"/>
    <dgm:cxn modelId="{18CE67F4-314B-45BE-892E-388F003BB94C}" type="presParOf" srcId="{B52F15EA-59C0-42FD-88FA-A737AECED075}" destId="{EFAFE359-9BF1-46C3-80B2-F041F1291216}" srcOrd="6" destOrd="0" presId="urn:microsoft.com/office/officeart/2005/8/layout/list1"/>
    <dgm:cxn modelId="{0D4DEB5F-8DC4-488D-8C19-0FAB3EEFE262}" type="presParOf" srcId="{B52F15EA-59C0-42FD-88FA-A737AECED075}" destId="{CF197D13-6CEC-41F6-AAD8-D898183F627B}" srcOrd="7" destOrd="0" presId="urn:microsoft.com/office/officeart/2005/8/layout/list1"/>
    <dgm:cxn modelId="{0CC37D63-DC1A-41F6-A3F3-6013CEA83905}" type="presParOf" srcId="{B52F15EA-59C0-42FD-88FA-A737AECED075}" destId="{7E8CC1F0-16BD-4689-9DBA-E12F494F4550}" srcOrd="8" destOrd="0" presId="urn:microsoft.com/office/officeart/2005/8/layout/list1"/>
    <dgm:cxn modelId="{3CF98420-B0F4-41EA-8331-8244D0520A11}" type="presParOf" srcId="{7E8CC1F0-16BD-4689-9DBA-E12F494F4550}" destId="{D8DB994A-C347-40CB-BE03-B231F0CF7635}" srcOrd="0" destOrd="0" presId="urn:microsoft.com/office/officeart/2005/8/layout/list1"/>
    <dgm:cxn modelId="{9F3700D5-ECA4-49B7-9F1D-E90903947956}" type="presParOf" srcId="{7E8CC1F0-16BD-4689-9DBA-E12F494F4550}" destId="{AA3D8B08-8CFE-4F47-B4CE-8EABA27204B3}" srcOrd="1" destOrd="0" presId="urn:microsoft.com/office/officeart/2005/8/layout/list1"/>
    <dgm:cxn modelId="{3B305047-7719-44D4-991C-3D4FB8D9394D}" type="presParOf" srcId="{B52F15EA-59C0-42FD-88FA-A737AECED075}" destId="{ABA911B5-642F-4D93-B702-8650AC518352}" srcOrd="9" destOrd="0" presId="urn:microsoft.com/office/officeart/2005/8/layout/list1"/>
    <dgm:cxn modelId="{644764FC-A615-4CB9-82A4-9113ED469F1D}" type="presParOf" srcId="{B52F15EA-59C0-42FD-88FA-A737AECED075}" destId="{557BDF55-09CB-4706-A43A-882790F869D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内网应用流量参考值</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业务特性、网络应用流量、资产数量、网络带宽等信息</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结合各位区域网络的特点和资产分布情况，针对网络应用流量进行统计分析，计算平均参考值</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威胁潜在发生区域</a:t>
          </a:r>
          <a:endParaRPr lang="en-US" altLang="zh-CN" sz="1200" dirty="0"/>
        </a:p>
        <a:p>
          <a:r>
            <a:rPr lang="zh-CN" altLang="en-US" sz="1200" dirty="0"/>
            <a:t>潜在威胁行为</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主要攻击来源、威胁事件、风险主机</a:t>
          </a:r>
          <a:r>
            <a:rPr lang="en-US" altLang="zh-CN" sz="1200" dirty="0"/>
            <a:t>/</a:t>
          </a:r>
          <a:r>
            <a:rPr lang="zh-CN" altLang="en-US" sz="1200" dirty="0"/>
            <a:t>服务器的安全处置情况</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以主机和服务器风险的处置情况为主，同时结合攻击针对性和攻击来源来关联分析，进行威胁趋势预测</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2" csCatId="accent1" phldr="1"/>
      <dgm:spPr/>
    </dgm:pt>
    <dgm:pt modelId="{816B363D-7DE2-40A3-9C96-CC10CBE919AD}">
      <dgm:prSet phldrT="[文本]"/>
      <dgm:spPr/>
      <dgm:t>
        <a:bodyPr/>
        <a:lstStyle/>
        <a:p>
          <a:r>
            <a:rPr lang="zh-CN" altLang="en-US" dirty="0"/>
            <a:t>后台分析</a:t>
          </a:r>
        </a:p>
      </dgm:t>
    </dgm:pt>
    <dgm:pt modelId="{D5F1B81C-4A8B-4E2D-B3E2-DB5FC716D498}" type="parTrans" cxnId="{F4A6FF6E-22B6-48B0-A2BD-9E0E4C59AA70}">
      <dgm:prSet/>
      <dgm:spPr/>
      <dgm:t>
        <a:bodyPr/>
        <a:lstStyle/>
        <a:p>
          <a:endParaRPr lang="zh-CN" altLang="en-US"/>
        </a:p>
      </dgm:t>
    </dgm:pt>
    <dgm:pt modelId="{A85118B4-1709-4DC2-9619-50E85F88784C}" type="sibTrans" cxnId="{F4A6FF6E-22B6-48B0-A2BD-9E0E4C59AA70}">
      <dgm:prSet/>
      <dgm:spPr/>
      <dgm:t>
        <a:bodyPr/>
        <a:lstStyle/>
        <a:p>
          <a:endParaRPr lang="zh-CN" altLang="en-US"/>
        </a:p>
      </dgm:t>
    </dgm:pt>
    <dgm:pt modelId="{44E9AA56-A9DE-42D1-BFEF-7A6ED3C8675D}">
      <dgm:prSet phldrT="[文本]"/>
      <dgm:spPr/>
      <dgm:t>
        <a:bodyPr/>
        <a:lstStyle/>
        <a:p>
          <a:r>
            <a:rPr lang="zh-CN" altLang="en-US" dirty="0"/>
            <a:t>数据支撑</a:t>
          </a:r>
        </a:p>
      </dgm:t>
    </dgm:pt>
    <dgm:pt modelId="{E51FD1F9-DC5C-43D5-8ED8-4D831A2DB257}" type="parTrans" cxnId="{A9E6A80F-990A-46D5-9B64-4A8964117F56}">
      <dgm:prSet/>
      <dgm:spPr/>
      <dgm:t>
        <a:bodyPr/>
        <a:lstStyle/>
        <a:p>
          <a:endParaRPr lang="zh-CN" altLang="en-US"/>
        </a:p>
      </dgm:t>
    </dgm:pt>
    <dgm:pt modelId="{67DD276F-7B3C-469B-9908-700F22D82ADF}" type="sibTrans" cxnId="{A9E6A80F-990A-46D5-9B64-4A8964117F56}">
      <dgm:prSet/>
      <dgm:spPr/>
      <dgm:t>
        <a:bodyPr/>
        <a:lstStyle/>
        <a:p>
          <a:endParaRPr lang="zh-CN" altLang="en-US"/>
        </a:p>
      </dgm:t>
    </dgm:pt>
    <dgm:pt modelId="{A22092BF-2C06-4CA0-8863-9E26958E48D6}">
      <dgm:prSet phldrT="[文本]"/>
      <dgm:spPr/>
      <dgm:t>
        <a:bodyPr/>
        <a:lstStyle/>
        <a:p>
          <a:r>
            <a:rPr lang="zh-CN" altLang="en-US"/>
            <a:t>可视化呈现</a:t>
          </a:r>
          <a:endParaRPr lang="zh-CN" altLang="en-US" dirty="0"/>
        </a:p>
      </dgm:t>
    </dgm:pt>
    <dgm:pt modelId="{1EE4528D-5D31-4590-BA41-1BB569F51A78}" type="parTrans" cxnId="{BC2E75B3-D37D-4BB2-BD17-6C07D51DAAED}">
      <dgm:prSet/>
      <dgm:spPr/>
      <dgm:t>
        <a:bodyPr/>
        <a:lstStyle/>
        <a:p>
          <a:endParaRPr lang="zh-CN" altLang="en-US"/>
        </a:p>
      </dgm:t>
    </dgm:pt>
    <dgm:pt modelId="{7447B2D1-2AC8-4101-BABE-F622C936C4F4}" type="sibTrans" cxnId="{BC2E75B3-D37D-4BB2-BD17-6C07D51DAAED}">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483BDB67-6E8A-42E6-BEEF-49A5137E68F9}" type="pres">
      <dgm:prSet presAssocID="{44E9AA56-A9DE-42D1-BFEF-7A6ED3C8675D}" presName="parTxOnly" presStyleLbl="node1" presStyleIdx="0" presStyleCnt="3">
        <dgm:presLayoutVars>
          <dgm:chMax val="0"/>
          <dgm:chPref val="0"/>
          <dgm:bulletEnabled val="1"/>
        </dgm:presLayoutVars>
      </dgm:prSet>
      <dgm:spPr/>
    </dgm:pt>
    <dgm:pt modelId="{6B6C880A-D403-49BE-81AA-164B81DFBA8D}" type="pres">
      <dgm:prSet presAssocID="{67DD276F-7B3C-469B-9908-700F22D82ADF}" presName="parTxOnlySpace" presStyleCnt="0"/>
      <dgm:spPr/>
    </dgm:pt>
    <dgm:pt modelId="{57A675AB-4AFD-4732-9641-B4B40732A229}" type="pres">
      <dgm:prSet presAssocID="{816B363D-7DE2-40A3-9C96-CC10CBE919AD}" presName="parTxOnly" presStyleLbl="node1" presStyleIdx="1" presStyleCnt="3">
        <dgm:presLayoutVars>
          <dgm:chMax val="0"/>
          <dgm:chPref val="0"/>
          <dgm:bulletEnabled val="1"/>
        </dgm:presLayoutVars>
      </dgm:prSet>
      <dgm:spPr/>
    </dgm:pt>
    <dgm:pt modelId="{5688EE76-422F-4F6D-9F65-5B6370303715}" type="pres">
      <dgm:prSet presAssocID="{A85118B4-1709-4DC2-9619-50E85F88784C}" presName="parTxOnlySpace" presStyleCnt="0"/>
      <dgm:spPr/>
    </dgm:pt>
    <dgm:pt modelId="{74E3E4DF-9528-4652-A9DC-583EE924C51D}" type="pres">
      <dgm:prSet presAssocID="{A22092BF-2C06-4CA0-8863-9E26958E48D6}" presName="parTxOnly" presStyleLbl="node1" presStyleIdx="2" presStyleCnt="3">
        <dgm:presLayoutVars>
          <dgm:chMax val="0"/>
          <dgm:chPref val="0"/>
          <dgm:bulletEnabled val="1"/>
        </dgm:presLayoutVars>
      </dgm:prSet>
      <dgm:spPr/>
    </dgm:pt>
  </dgm:ptLst>
  <dgm:cxnLst>
    <dgm:cxn modelId="{A9E6A80F-990A-46D5-9B64-4A8964117F56}" srcId="{6CF04172-05E6-49B1-AC5E-A99A53696A99}" destId="{44E9AA56-A9DE-42D1-BFEF-7A6ED3C8675D}" srcOrd="0" destOrd="0" parTransId="{E51FD1F9-DC5C-43D5-8ED8-4D831A2DB257}" sibTransId="{67DD276F-7B3C-469B-9908-700F22D82ADF}"/>
    <dgm:cxn modelId="{D8AB2F4C-034D-4CD1-A1C6-461921247B91}" type="presOf" srcId="{816B363D-7DE2-40A3-9C96-CC10CBE919AD}" destId="{57A675AB-4AFD-4732-9641-B4B40732A229}" srcOrd="0" destOrd="0" presId="urn:microsoft.com/office/officeart/2005/8/layout/chevron1"/>
    <dgm:cxn modelId="{DE33484C-536B-48AB-A39E-3DF37DE66B8C}" type="presOf" srcId="{6CF04172-05E6-49B1-AC5E-A99A53696A99}" destId="{7D7A13F9-B2FD-4181-B65E-785C124EE16C}" srcOrd="0" destOrd="0" presId="urn:microsoft.com/office/officeart/2005/8/layout/chevron1"/>
    <dgm:cxn modelId="{F4A6FF6E-22B6-48B0-A2BD-9E0E4C59AA70}" srcId="{6CF04172-05E6-49B1-AC5E-A99A53696A99}" destId="{816B363D-7DE2-40A3-9C96-CC10CBE919AD}" srcOrd="1" destOrd="0" parTransId="{D5F1B81C-4A8B-4E2D-B3E2-DB5FC716D498}" sibTransId="{A85118B4-1709-4DC2-9619-50E85F88784C}"/>
    <dgm:cxn modelId="{E1AA2F7A-BAF0-4DB3-91D6-575E2ECDCAD7}" type="presOf" srcId="{A22092BF-2C06-4CA0-8863-9E26958E48D6}" destId="{74E3E4DF-9528-4652-A9DC-583EE924C51D}" srcOrd="0" destOrd="0" presId="urn:microsoft.com/office/officeart/2005/8/layout/chevron1"/>
    <dgm:cxn modelId="{BC2E75B3-D37D-4BB2-BD17-6C07D51DAAED}" srcId="{6CF04172-05E6-49B1-AC5E-A99A53696A99}" destId="{A22092BF-2C06-4CA0-8863-9E26958E48D6}" srcOrd="2" destOrd="0" parTransId="{1EE4528D-5D31-4590-BA41-1BB569F51A78}" sibTransId="{7447B2D1-2AC8-4101-BABE-F622C936C4F4}"/>
    <dgm:cxn modelId="{4E9B33BA-858C-4955-AF6F-0F3E3BF23E5B}" type="presOf" srcId="{44E9AA56-A9DE-42D1-BFEF-7A6ED3C8675D}" destId="{483BDB67-6E8A-42E6-BEEF-49A5137E68F9}" srcOrd="0" destOrd="0" presId="urn:microsoft.com/office/officeart/2005/8/layout/chevron1"/>
    <dgm:cxn modelId="{F432BB58-6E16-48BB-8A4A-AE31B5B48248}" type="presParOf" srcId="{7D7A13F9-B2FD-4181-B65E-785C124EE16C}" destId="{483BDB67-6E8A-42E6-BEEF-49A5137E68F9}" srcOrd="0" destOrd="0" presId="urn:microsoft.com/office/officeart/2005/8/layout/chevron1"/>
    <dgm:cxn modelId="{6E208A8C-D072-4FFF-A203-827CF3B13869}" type="presParOf" srcId="{7D7A13F9-B2FD-4181-B65E-785C124EE16C}" destId="{6B6C880A-D403-49BE-81AA-164B81DFBA8D}" srcOrd="1" destOrd="0" presId="urn:microsoft.com/office/officeart/2005/8/layout/chevron1"/>
    <dgm:cxn modelId="{6AC0083E-B248-4F0B-91A7-1E513F41D431}" type="presParOf" srcId="{7D7A13F9-B2FD-4181-B65E-785C124EE16C}" destId="{57A675AB-4AFD-4732-9641-B4B40732A229}" srcOrd="2" destOrd="0" presId="urn:microsoft.com/office/officeart/2005/8/layout/chevron1"/>
    <dgm:cxn modelId="{F10168A8-E143-4EDE-803B-1D9B3A78F35A}" type="presParOf" srcId="{7D7A13F9-B2FD-4181-B65E-785C124EE16C}" destId="{5688EE76-422F-4F6D-9F65-5B6370303715}" srcOrd="3" destOrd="0" presId="urn:microsoft.com/office/officeart/2005/8/layout/chevron1"/>
    <dgm:cxn modelId="{7888DA69-F819-4F9D-8CC2-8FB51FFE8178}" type="presParOf" srcId="{7D7A13F9-B2FD-4181-B65E-785C124EE16C}" destId="{74E3E4DF-9528-4652-A9DC-583EE924C51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整体安全态势评级，分为严重风险、高风险、中风险、低风险、无风险</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监控及失陷主机</a:t>
          </a:r>
          <a:r>
            <a:rPr lang="en-US" altLang="zh-CN" sz="1200" dirty="0"/>
            <a:t>/</a:t>
          </a:r>
          <a:r>
            <a:rPr lang="zh-CN" altLang="en-US" sz="1200" dirty="0"/>
            <a:t>服务器统计数据，威胁事件数据，夸内网访问和攻击数据等</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a:t>基于风险主机</a:t>
          </a:r>
          <a:r>
            <a:rPr lang="en-US" altLang="zh-CN" sz="1200"/>
            <a:t>/</a:t>
          </a:r>
          <a:r>
            <a:rPr lang="zh-CN" altLang="en-US" sz="1200"/>
            <a:t>服务器的占比情况、威胁事件发生的数据和频率，多个内网之间的横向扩散程度等信息进行综合判断</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威胁事件</a:t>
          </a:r>
          <a:r>
            <a:rPr lang="en-US" altLang="zh-CN" sz="1200" dirty="0"/>
            <a:t>-</a:t>
          </a:r>
          <a:r>
            <a:rPr lang="zh-CN" altLang="en-US" sz="1200" dirty="0"/>
            <a:t>攻击路径还原</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威胁行为的源目的、时间、位置等信息</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基于威胁行为的源目的、时间、位置、攻击阶段等多维度进行进行关联分析，还原威胁事件的攻击路径</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资产风险</a:t>
          </a:r>
          <a:r>
            <a:rPr lang="en-US" altLang="zh-CN" sz="1200" dirty="0"/>
            <a:t>-</a:t>
          </a:r>
          <a:r>
            <a:rPr lang="zh-CN" altLang="en-US" sz="1200" dirty="0"/>
            <a:t>威胁源</a:t>
          </a:r>
          <a:endParaRPr lang="en-US" altLang="zh-CN" sz="1200" dirty="0"/>
        </a:p>
        <a:p>
          <a:r>
            <a:rPr lang="zh-CN" altLang="en-US" sz="1200" dirty="0"/>
            <a:t>资产风险</a:t>
          </a:r>
          <a:r>
            <a:rPr lang="en-US" altLang="zh-CN" sz="1200" dirty="0"/>
            <a:t>-</a:t>
          </a:r>
          <a:r>
            <a:rPr lang="zh-CN" altLang="en-US" sz="1200" dirty="0"/>
            <a:t>关键性攻击目标</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受外网攻击对象、</a:t>
          </a:r>
          <a:r>
            <a:rPr lang="en-US" altLang="zh-CN" sz="1200" dirty="0"/>
            <a:t>BYOD</a:t>
          </a:r>
          <a:r>
            <a:rPr lang="zh-CN" altLang="en-US" sz="1200" dirty="0"/>
            <a:t>威胁行为、内网扫描扩散威胁行为等信息</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基于外部的攻击信息、内网扫描攻击行为、发生时间等信息，关联分析发现内网风险源头和重点攻击目标</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资产风险</a:t>
          </a:r>
          <a:r>
            <a:rPr lang="en-US" altLang="zh-CN" sz="1200" dirty="0"/>
            <a:t>-</a:t>
          </a:r>
          <a:r>
            <a:rPr lang="zh-CN" altLang="en-US" sz="1200" dirty="0"/>
            <a:t>证据链</a:t>
          </a:r>
          <a:endParaRPr lang="en-US" altLang="zh-CN" sz="1200" dirty="0"/>
        </a:p>
        <a:p>
          <a:r>
            <a:rPr lang="zh-CN" altLang="en-US" sz="1200" dirty="0"/>
            <a:t>风险主机</a:t>
          </a:r>
          <a:r>
            <a:rPr lang="en-US" altLang="zh-CN" sz="1200" dirty="0"/>
            <a:t>/</a:t>
          </a:r>
          <a:r>
            <a:rPr lang="zh-CN" altLang="en-US" sz="1200" dirty="0"/>
            <a:t>服务器的维系证据</a:t>
          </a:r>
          <a:r>
            <a:rPr lang="en-US" altLang="zh-CN" sz="1200" dirty="0"/>
            <a:t>-</a:t>
          </a:r>
          <a:r>
            <a:rPr lang="zh-CN" altLang="en-US" sz="1200" dirty="0"/>
            <a:t>恶意</a:t>
          </a:r>
          <a:r>
            <a:rPr lang="en-US" altLang="zh-CN" sz="1200" dirty="0"/>
            <a:t>PE</a:t>
          </a:r>
          <a:r>
            <a:rPr lang="zh-CN" altLang="en-US" sz="1200" dirty="0"/>
            <a:t>文件、可疑进程、可疑网络行为等</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终端异常进程及</a:t>
          </a:r>
          <a:r>
            <a:rPr lang="en-US" altLang="zh-CN" sz="1200" dirty="0"/>
            <a:t>PE</a:t>
          </a:r>
          <a:r>
            <a:rPr lang="zh-CN" altLang="en-US" sz="1200" dirty="0"/>
            <a:t>文件、异常网络应用、异常网络访问等异常行为</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结合网络攻击路径和相关的异常行为和终端信息进行关联分析</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威胁行为</a:t>
          </a:r>
          <a:r>
            <a:rPr lang="en-US" altLang="zh-CN" sz="1200" dirty="0"/>
            <a:t>-C&amp;C</a:t>
          </a:r>
          <a:r>
            <a:rPr lang="zh-CN" altLang="en-US" sz="1200" dirty="0"/>
            <a:t>连接</a:t>
          </a:r>
          <a:endParaRPr lang="en-US" altLang="zh-CN" sz="1200" dirty="0"/>
        </a:p>
        <a:p>
          <a:r>
            <a:rPr lang="zh-CN" altLang="en-US" sz="1200" dirty="0"/>
            <a:t>高风险公网区域</a:t>
          </a:r>
          <a:r>
            <a:rPr lang="en-US" altLang="zh-CN" sz="1200" dirty="0"/>
            <a:t>-</a:t>
          </a:r>
          <a:r>
            <a:rPr lang="zh-CN" altLang="en-US" sz="1200" dirty="0"/>
            <a:t>黑客</a:t>
          </a:r>
          <a:r>
            <a:rPr lang="en-US" altLang="zh-CN" sz="1200" dirty="0"/>
            <a:t>C&amp;C</a:t>
          </a:r>
          <a:r>
            <a:rPr lang="zh-CN" altLang="en-US" sz="1200" dirty="0"/>
            <a:t>控制中心</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en-US" altLang="zh-CN" sz="1200" dirty="0"/>
            <a:t>DNS</a:t>
          </a:r>
          <a:r>
            <a:rPr lang="zh-CN" altLang="en-US" sz="1200" dirty="0"/>
            <a:t>行为、</a:t>
          </a:r>
          <a:r>
            <a:rPr lang="en-US" altLang="zh-CN" sz="1200" dirty="0"/>
            <a:t>URL</a:t>
          </a:r>
          <a:r>
            <a:rPr lang="zh-CN" altLang="en-US" sz="1200" dirty="0"/>
            <a:t>访问行为、</a:t>
          </a:r>
          <a:r>
            <a:rPr lang="en-US" altLang="zh-CN" sz="1200" dirty="0"/>
            <a:t>HTTP</a:t>
          </a:r>
          <a:r>
            <a:rPr lang="zh-CN" altLang="en-US" sz="1200" dirty="0"/>
            <a:t>响应行为、</a:t>
          </a:r>
          <a:r>
            <a:rPr lang="en-US" altLang="zh-CN" sz="1200" dirty="0"/>
            <a:t>P2P</a:t>
          </a:r>
          <a:r>
            <a:rPr lang="zh-CN" altLang="en-US" sz="1200" dirty="0"/>
            <a:t>流量行为</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采用</a:t>
          </a:r>
          <a:r>
            <a:rPr lang="en-US" altLang="zh-CN" sz="1200" dirty="0"/>
            <a:t>DGA</a:t>
          </a:r>
          <a:r>
            <a:rPr lang="zh-CN" altLang="en-US" sz="1200" dirty="0"/>
            <a:t>算法、</a:t>
          </a:r>
          <a:r>
            <a:rPr lang="en-US" altLang="zh-CN" sz="1200" dirty="0"/>
            <a:t>Fast-Flux</a:t>
          </a:r>
          <a:r>
            <a:rPr lang="zh-CN" altLang="en-US" sz="1200" dirty="0"/>
            <a:t>技术检测</a:t>
          </a:r>
          <a:r>
            <a:rPr lang="en-US" altLang="zh-CN" sz="1200" dirty="0"/>
            <a:t>C&amp;C</a:t>
          </a:r>
          <a:r>
            <a:rPr lang="zh-CN" altLang="en-US" sz="1200" dirty="0"/>
            <a:t>连接，或基于相关行为进行进行机器学习，建立行为模型，以发现潜在的</a:t>
          </a:r>
          <a:r>
            <a:rPr lang="en-US" altLang="zh-CN" sz="1200" dirty="0"/>
            <a:t>C&amp;C</a:t>
          </a:r>
          <a:r>
            <a:rPr lang="zh-CN" altLang="en-US" sz="1200" dirty="0"/>
            <a:t>连接和控制中心</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2" csCatId="accent1" phldr="1"/>
      <dgm:spPr/>
    </dgm:pt>
    <dgm:pt modelId="{816B363D-7DE2-40A3-9C96-CC10CBE919AD}">
      <dgm:prSet phldrT="[文本]"/>
      <dgm:spPr/>
      <dgm:t>
        <a:bodyPr/>
        <a:lstStyle/>
        <a:p>
          <a:r>
            <a:rPr lang="zh-CN" altLang="en-US" dirty="0"/>
            <a:t>后台分析</a:t>
          </a:r>
        </a:p>
      </dgm:t>
    </dgm:pt>
    <dgm:pt modelId="{D5F1B81C-4A8B-4E2D-B3E2-DB5FC716D498}" type="parTrans" cxnId="{F4A6FF6E-22B6-48B0-A2BD-9E0E4C59AA70}">
      <dgm:prSet/>
      <dgm:spPr/>
      <dgm:t>
        <a:bodyPr/>
        <a:lstStyle/>
        <a:p>
          <a:endParaRPr lang="zh-CN" altLang="en-US"/>
        </a:p>
      </dgm:t>
    </dgm:pt>
    <dgm:pt modelId="{A85118B4-1709-4DC2-9619-50E85F88784C}" type="sibTrans" cxnId="{F4A6FF6E-22B6-48B0-A2BD-9E0E4C59AA70}">
      <dgm:prSet/>
      <dgm:spPr/>
      <dgm:t>
        <a:bodyPr/>
        <a:lstStyle/>
        <a:p>
          <a:endParaRPr lang="zh-CN" altLang="en-US"/>
        </a:p>
      </dgm:t>
    </dgm:pt>
    <dgm:pt modelId="{44E9AA56-A9DE-42D1-BFEF-7A6ED3C8675D}">
      <dgm:prSet phldrT="[文本]"/>
      <dgm:spPr/>
      <dgm:t>
        <a:bodyPr/>
        <a:lstStyle/>
        <a:p>
          <a:r>
            <a:rPr lang="zh-CN" altLang="en-US" dirty="0"/>
            <a:t>数据支撑</a:t>
          </a:r>
        </a:p>
      </dgm:t>
    </dgm:pt>
    <dgm:pt modelId="{E51FD1F9-DC5C-43D5-8ED8-4D831A2DB257}" type="parTrans" cxnId="{A9E6A80F-990A-46D5-9B64-4A8964117F56}">
      <dgm:prSet/>
      <dgm:spPr/>
      <dgm:t>
        <a:bodyPr/>
        <a:lstStyle/>
        <a:p>
          <a:endParaRPr lang="zh-CN" altLang="en-US"/>
        </a:p>
      </dgm:t>
    </dgm:pt>
    <dgm:pt modelId="{67DD276F-7B3C-469B-9908-700F22D82ADF}" type="sibTrans" cxnId="{A9E6A80F-990A-46D5-9B64-4A8964117F56}">
      <dgm:prSet/>
      <dgm:spPr/>
      <dgm:t>
        <a:bodyPr/>
        <a:lstStyle/>
        <a:p>
          <a:endParaRPr lang="zh-CN" altLang="en-US"/>
        </a:p>
      </dgm:t>
    </dgm:pt>
    <dgm:pt modelId="{A22092BF-2C06-4CA0-8863-9E26958E48D6}">
      <dgm:prSet phldrT="[文本]"/>
      <dgm:spPr/>
      <dgm:t>
        <a:bodyPr/>
        <a:lstStyle/>
        <a:p>
          <a:r>
            <a:rPr lang="zh-CN" altLang="en-US"/>
            <a:t>可视化呈现</a:t>
          </a:r>
          <a:endParaRPr lang="zh-CN" altLang="en-US" dirty="0"/>
        </a:p>
      </dgm:t>
    </dgm:pt>
    <dgm:pt modelId="{1EE4528D-5D31-4590-BA41-1BB569F51A78}" type="parTrans" cxnId="{BC2E75B3-D37D-4BB2-BD17-6C07D51DAAED}">
      <dgm:prSet/>
      <dgm:spPr/>
      <dgm:t>
        <a:bodyPr/>
        <a:lstStyle/>
        <a:p>
          <a:endParaRPr lang="zh-CN" altLang="en-US"/>
        </a:p>
      </dgm:t>
    </dgm:pt>
    <dgm:pt modelId="{7447B2D1-2AC8-4101-BABE-F622C936C4F4}" type="sibTrans" cxnId="{BC2E75B3-D37D-4BB2-BD17-6C07D51DAAED}">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483BDB67-6E8A-42E6-BEEF-49A5137E68F9}" type="pres">
      <dgm:prSet presAssocID="{44E9AA56-A9DE-42D1-BFEF-7A6ED3C8675D}" presName="parTxOnly" presStyleLbl="node1" presStyleIdx="0" presStyleCnt="3">
        <dgm:presLayoutVars>
          <dgm:chMax val="0"/>
          <dgm:chPref val="0"/>
          <dgm:bulletEnabled val="1"/>
        </dgm:presLayoutVars>
      </dgm:prSet>
      <dgm:spPr/>
    </dgm:pt>
    <dgm:pt modelId="{6B6C880A-D403-49BE-81AA-164B81DFBA8D}" type="pres">
      <dgm:prSet presAssocID="{67DD276F-7B3C-469B-9908-700F22D82ADF}" presName="parTxOnlySpace" presStyleCnt="0"/>
      <dgm:spPr/>
    </dgm:pt>
    <dgm:pt modelId="{57A675AB-4AFD-4732-9641-B4B40732A229}" type="pres">
      <dgm:prSet presAssocID="{816B363D-7DE2-40A3-9C96-CC10CBE919AD}" presName="parTxOnly" presStyleLbl="node1" presStyleIdx="1" presStyleCnt="3">
        <dgm:presLayoutVars>
          <dgm:chMax val="0"/>
          <dgm:chPref val="0"/>
          <dgm:bulletEnabled val="1"/>
        </dgm:presLayoutVars>
      </dgm:prSet>
      <dgm:spPr/>
    </dgm:pt>
    <dgm:pt modelId="{5688EE76-422F-4F6D-9F65-5B6370303715}" type="pres">
      <dgm:prSet presAssocID="{A85118B4-1709-4DC2-9619-50E85F88784C}" presName="parTxOnlySpace" presStyleCnt="0"/>
      <dgm:spPr/>
    </dgm:pt>
    <dgm:pt modelId="{74E3E4DF-9528-4652-A9DC-583EE924C51D}" type="pres">
      <dgm:prSet presAssocID="{A22092BF-2C06-4CA0-8863-9E26958E48D6}" presName="parTxOnly" presStyleLbl="node1" presStyleIdx="2" presStyleCnt="3">
        <dgm:presLayoutVars>
          <dgm:chMax val="0"/>
          <dgm:chPref val="0"/>
          <dgm:bulletEnabled val="1"/>
        </dgm:presLayoutVars>
      </dgm:prSet>
      <dgm:spPr/>
    </dgm:pt>
  </dgm:ptLst>
  <dgm:cxnLst>
    <dgm:cxn modelId="{A9E6A80F-990A-46D5-9B64-4A8964117F56}" srcId="{6CF04172-05E6-49B1-AC5E-A99A53696A99}" destId="{44E9AA56-A9DE-42D1-BFEF-7A6ED3C8675D}" srcOrd="0" destOrd="0" parTransId="{E51FD1F9-DC5C-43D5-8ED8-4D831A2DB257}" sibTransId="{67DD276F-7B3C-469B-9908-700F22D82ADF}"/>
    <dgm:cxn modelId="{D8AB2F4C-034D-4CD1-A1C6-461921247B91}" type="presOf" srcId="{816B363D-7DE2-40A3-9C96-CC10CBE919AD}" destId="{57A675AB-4AFD-4732-9641-B4B40732A229}" srcOrd="0" destOrd="0" presId="urn:microsoft.com/office/officeart/2005/8/layout/chevron1"/>
    <dgm:cxn modelId="{DE33484C-536B-48AB-A39E-3DF37DE66B8C}" type="presOf" srcId="{6CF04172-05E6-49B1-AC5E-A99A53696A99}" destId="{7D7A13F9-B2FD-4181-B65E-785C124EE16C}" srcOrd="0" destOrd="0" presId="urn:microsoft.com/office/officeart/2005/8/layout/chevron1"/>
    <dgm:cxn modelId="{F4A6FF6E-22B6-48B0-A2BD-9E0E4C59AA70}" srcId="{6CF04172-05E6-49B1-AC5E-A99A53696A99}" destId="{816B363D-7DE2-40A3-9C96-CC10CBE919AD}" srcOrd="1" destOrd="0" parTransId="{D5F1B81C-4A8B-4E2D-B3E2-DB5FC716D498}" sibTransId="{A85118B4-1709-4DC2-9619-50E85F88784C}"/>
    <dgm:cxn modelId="{E1AA2F7A-BAF0-4DB3-91D6-575E2ECDCAD7}" type="presOf" srcId="{A22092BF-2C06-4CA0-8863-9E26958E48D6}" destId="{74E3E4DF-9528-4652-A9DC-583EE924C51D}" srcOrd="0" destOrd="0" presId="urn:microsoft.com/office/officeart/2005/8/layout/chevron1"/>
    <dgm:cxn modelId="{BC2E75B3-D37D-4BB2-BD17-6C07D51DAAED}" srcId="{6CF04172-05E6-49B1-AC5E-A99A53696A99}" destId="{A22092BF-2C06-4CA0-8863-9E26958E48D6}" srcOrd="2" destOrd="0" parTransId="{1EE4528D-5D31-4590-BA41-1BB569F51A78}" sibTransId="{7447B2D1-2AC8-4101-BABE-F622C936C4F4}"/>
    <dgm:cxn modelId="{4E9B33BA-858C-4955-AF6F-0F3E3BF23E5B}" type="presOf" srcId="{44E9AA56-A9DE-42D1-BFEF-7A6ED3C8675D}" destId="{483BDB67-6E8A-42E6-BEEF-49A5137E68F9}" srcOrd="0" destOrd="0" presId="urn:microsoft.com/office/officeart/2005/8/layout/chevron1"/>
    <dgm:cxn modelId="{F432BB58-6E16-48BB-8A4A-AE31B5B48248}" type="presParOf" srcId="{7D7A13F9-B2FD-4181-B65E-785C124EE16C}" destId="{483BDB67-6E8A-42E6-BEEF-49A5137E68F9}" srcOrd="0" destOrd="0" presId="urn:microsoft.com/office/officeart/2005/8/layout/chevron1"/>
    <dgm:cxn modelId="{6E208A8C-D072-4FFF-A203-827CF3B13869}" type="presParOf" srcId="{7D7A13F9-B2FD-4181-B65E-785C124EE16C}" destId="{6B6C880A-D403-49BE-81AA-164B81DFBA8D}" srcOrd="1" destOrd="0" presId="urn:microsoft.com/office/officeart/2005/8/layout/chevron1"/>
    <dgm:cxn modelId="{6AC0083E-B248-4F0B-91A7-1E513F41D431}" type="presParOf" srcId="{7D7A13F9-B2FD-4181-B65E-785C124EE16C}" destId="{57A675AB-4AFD-4732-9641-B4B40732A229}" srcOrd="2" destOrd="0" presId="urn:microsoft.com/office/officeart/2005/8/layout/chevron1"/>
    <dgm:cxn modelId="{F10168A8-E143-4EDE-803B-1D9B3A78F35A}" type="presParOf" srcId="{7D7A13F9-B2FD-4181-B65E-785C124EE16C}" destId="{5688EE76-422F-4F6D-9F65-5B6370303715}" srcOrd="3" destOrd="0" presId="urn:microsoft.com/office/officeart/2005/8/layout/chevron1"/>
    <dgm:cxn modelId="{7888DA69-F819-4F9D-8CC2-8FB51FFE8178}" type="presParOf" srcId="{7D7A13F9-B2FD-4181-B65E-785C124EE16C}" destId="{74E3E4DF-9528-4652-A9DC-583EE924C51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F04172-05E6-49B1-AC5E-A99A53696A99}" type="doc">
      <dgm:prSet loTypeId="urn:microsoft.com/office/officeart/2005/8/layout/chevron1" loCatId="process" qsTypeId="urn:microsoft.com/office/officeart/2005/8/quickstyle/simple1" qsCatId="simple" csTypeId="urn:microsoft.com/office/officeart/2005/8/colors/accent1_1" csCatId="accent1" phldr="1"/>
      <dgm:spPr/>
    </dgm:pt>
    <dgm:pt modelId="{D0A8D923-E4EE-4DDB-BDAE-615A8BF1ECC1}">
      <dgm:prSet phldrT="[文本]" custT="1"/>
      <dgm:spPr/>
      <dgm:t>
        <a:bodyPr/>
        <a:lstStyle/>
        <a:p>
          <a:r>
            <a:rPr lang="zh-CN" altLang="en-US" sz="1200" dirty="0"/>
            <a:t>威胁行为对应的威胁热点</a:t>
          </a:r>
          <a:endParaRPr lang="en-US" altLang="zh-CN" sz="1200" dirty="0"/>
        </a:p>
      </dgm:t>
    </dgm:pt>
    <dgm:pt modelId="{9F5038AE-FEB6-485C-8DDC-168A91D04427}" type="parTrans" cxnId="{771013ED-8766-4BFB-9A55-7AD91029BF77}">
      <dgm:prSet/>
      <dgm:spPr/>
      <dgm:t>
        <a:bodyPr/>
        <a:lstStyle/>
        <a:p>
          <a:endParaRPr lang="zh-CN" altLang="en-US" sz="1000"/>
        </a:p>
      </dgm:t>
    </dgm:pt>
    <dgm:pt modelId="{1D300766-C6D9-4A90-85B2-0CAF38C8CE1A}" type="sibTrans" cxnId="{771013ED-8766-4BFB-9A55-7AD91029BF77}">
      <dgm:prSet/>
      <dgm:spPr/>
      <dgm:t>
        <a:bodyPr/>
        <a:lstStyle/>
        <a:p>
          <a:endParaRPr lang="zh-CN" altLang="en-US" sz="1000"/>
        </a:p>
      </dgm:t>
    </dgm:pt>
    <dgm:pt modelId="{8BAA502E-75BA-4867-83C1-B2129B0FA52D}">
      <dgm:prSet phldrT="[文本]" custT="1"/>
      <dgm:spPr/>
      <dgm:t>
        <a:bodyPr/>
        <a:lstStyle/>
        <a:p>
          <a:r>
            <a:rPr lang="zh-CN" altLang="en-US" sz="1200" dirty="0"/>
            <a:t>威胁行为、互联网威胁情报</a:t>
          </a:r>
          <a:endParaRPr lang="en-US" altLang="zh-CN" sz="1200" dirty="0"/>
        </a:p>
      </dgm:t>
    </dgm:pt>
    <dgm:pt modelId="{69F1A7F1-AF91-4F0A-A817-E5047F5D4488}" type="parTrans" cxnId="{DBA0E948-876A-4FFA-B348-67308D60C32E}">
      <dgm:prSet/>
      <dgm:spPr/>
      <dgm:t>
        <a:bodyPr/>
        <a:lstStyle/>
        <a:p>
          <a:endParaRPr lang="zh-CN" altLang="en-US"/>
        </a:p>
      </dgm:t>
    </dgm:pt>
    <dgm:pt modelId="{FAE21A56-06A8-4CD1-90DC-1A41D2DB7091}" type="sibTrans" cxnId="{DBA0E948-876A-4FFA-B348-67308D60C32E}">
      <dgm:prSet/>
      <dgm:spPr/>
      <dgm:t>
        <a:bodyPr/>
        <a:lstStyle/>
        <a:p>
          <a:endParaRPr lang="zh-CN" altLang="en-US"/>
        </a:p>
      </dgm:t>
    </dgm:pt>
    <dgm:pt modelId="{3DF25830-DB30-42BC-9EB6-2C1614D59B89}">
      <dgm:prSet phldrT="[文本]" custT="1"/>
      <dgm:spPr/>
      <dgm:t>
        <a:bodyPr/>
        <a:lstStyle/>
        <a:p>
          <a:r>
            <a:rPr lang="zh-CN" altLang="en-US" sz="1200" dirty="0"/>
            <a:t>结合互联网的威胁情报的威胁相关特性，与威胁行为进行特性关联分析，与威胁热点行为对应或从属关系</a:t>
          </a:r>
          <a:endParaRPr lang="en-US" altLang="zh-CN" sz="1200" dirty="0"/>
        </a:p>
      </dgm:t>
    </dgm:pt>
    <dgm:pt modelId="{FC731CD8-A4DF-4AEE-B8FE-9A77F518B75A}" type="parTrans" cxnId="{2C3D6ECB-BF34-4E4F-85A1-DE291D54258B}">
      <dgm:prSet/>
      <dgm:spPr/>
      <dgm:t>
        <a:bodyPr/>
        <a:lstStyle/>
        <a:p>
          <a:endParaRPr lang="zh-CN" altLang="en-US"/>
        </a:p>
      </dgm:t>
    </dgm:pt>
    <dgm:pt modelId="{30A02D22-B2AA-4F89-9375-71648DFB43D3}" type="sibTrans" cxnId="{2C3D6ECB-BF34-4E4F-85A1-DE291D54258B}">
      <dgm:prSet/>
      <dgm:spPr/>
      <dgm:t>
        <a:bodyPr/>
        <a:lstStyle/>
        <a:p>
          <a:endParaRPr lang="zh-CN" altLang="en-US"/>
        </a:p>
      </dgm:t>
    </dgm:pt>
    <dgm:pt modelId="{7D7A13F9-B2FD-4181-B65E-785C124EE16C}" type="pres">
      <dgm:prSet presAssocID="{6CF04172-05E6-49B1-AC5E-A99A53696A99}" presName="Name0" presStyleCnt="0">
        <dgm:presLayoutVars>
          <dgm:dir/>
          <dgm:animLvl val="lvl"/>
          <dgm:resizeHandles val="exact"/>
        </dgm:presLayoutVars>
      </dgm:prSet>
      <dgm:spPr/>
    </dgm:pt>
    <dgm:pt modelId="{ECDAE382-8C4E-4CFC-AB93-41414629E87F}" type="pres">
      <dgm:prSet presAssocID="{8BAA502E-75BA-4867-83C1-B2129B0FA52D}" presName="parTxOnly" presStyleLbl="node1" presStyleIdx="0" presStyleCnt="3">
        <dgm:presLayoutVars>
          <dgm:chMax val="0"/>
          <dgm:chPref val="0"/>
          <dgm:bulletEnabled val="1"/>
        </dgm:presLayoutVars>
      </dgm:prSet>
      <dgm:spPr/>
    </dgm:pt>
    <dgm:pt modelId="{68192F04-7F8C-4B9F-9507-2A566FED0958}" type="pres">
      <dgm:prSet presAssocID="{FAE21A56-06A8-4CD1-90DC-1A41D2DB7091}" presName="parTxOnlySpace" presStyleCnt="0"/>
      <dgm:spPr/>
    </dgm:pt>
    <dgm:pt modelId="{075BB648-0CB8-4497-A51F-D490426D9E93}" type="pres">
      <dgm:prSet presAssocID="{3DF25830-DB30-42BC-9EB6-2C1614D59B89}" presName="parTxOnly" presStyleLbl="node1" presStyleIdx="1" presStyleCnt="3">
        <dgm:presLayoutVars>
          <dgm:chMax val="0"/>
          <dgm:chPref val="0"/>
          <dgm:bulletEnabled val="1"/>
        </dgm:presLayoutVars>
      </dgm:prSet>
      <dgm:spPr/>
    </dgm:pt>
    <dgm:pt modelId="{258A8029-E925-4AB9-A672-0011D9FA7158}" type="pres">
      <dgm:prSet presAssocID="{30A02D22-B2AA-4F89-9375-71648DFB43D3}" presName="parTxOnlySpace" presStyleCnt="0"/>
      <dgm:spPr/>
    </dgm:pt>
    <dgm:pt modelId="{09A9904F-3F30-46B0-947F-CEE9488D4614}" type="pres">
      <dgm:prSet presAssocID="{D0A8D923-E4EE-4DDB-BDAE-615A8BF1ECC1}" presName="parTxOnly" presStyleLbl="node1" presStyleIdx="2" presStyleCnt="3">
        <dgm:presLayoutVars>
          <dgm:chMax val="0"/>
          <dgm:chPref val="0"/>
          <dgm:bulletEnabled val="1"/>
        </dgm:presLayoutVars>
      </dgm:prSet>
      <dgm:spPr/>
    </dgm:pt>
  </dgm:ptLst>
  <dgm:cxnLst>
    <dgm:cxn modelId="{CCD1B901-EE08-471D-B749-5899ACC40240}" type="presOf" srcId="{3DF25830-DB30-42BC-9EB6-2C1614D59B89}" destId="{075BB648-0CB8-4497-A51F-D490426D9E93}" srcOrd="0" destOrd="0" presId="urn:microsoft.com/office/officeart/2005/8/layout/chevron1"/>
    <dgm:cxn modelId="{36A85321-CC1D-4CED-9214-0094C134439B}" type="presOf" srcId="{D0A8D923-E4EE-4DDB-BDAE-615A8BF1ECC1}" destId="{09A9904F-3F30-46B0-947F-CEE9488D4614}" srcOrd="0" destOrd="0" presId="urn:microsoft.com/office/officeart/2005/8/layout/chevron1"/>
    <dgm:cxn modelId="{DBA0E948-876A-4FFA-B348-67308D60C32E}" srcId="{6CF04172-05E6-49B1-AC5E-A99A53696A99}" destId="{8BAA502E-75BA-4867-83C1-B2129B0FA52D}" srcOrd="0" destOrd="0" parTransId="{69F1A7F1-AF91-4F0A-A817-E5047F5D4488}" sibTransId="{FAE21A56-06A8-4CD1-90DC-1A41D2DB7091}"/>
    <dgm:cxn modelId="{DE33484C-536B-48AB-A39E-3DF37DE66B8C}" type="presOf" srcId="{6CF04172-05E6-49B1-AC5E-A99A53696A99}" destId="{7D7A13F9-B2FD-4181-B65E-785C124EE16C}" srcOrd="0" destOrd="0" presId="urn:microsoft.com/office/officeart/2005/8/layout/chevron1"/>
    <dgm:cxn modelId="{CA9C3186-19F0-485B-A5CC-5DCF3557FB79}" type="presOf" srcId="{8BAA502E-75BA-4867-83C1-B2129B0FA52D}" destId="{ECDAE382-8C4E-4CFC-AB93-41414629E87F}" srcOrd="0" destOrd="0" presId="urn:microsoft.com/office/officeart/2005/8/layout/chevron1"/>
    <dgm:cxn modelId="{2C3D6ECB-BF34-4E4F-85A1-DE291D54258B}" srcId="{6CF04172-05E6-49B1-AC5E-A99A53696A99}" destId="{3DF25830-DB30-42BC-9EB6-2C1614D59B89}" srcOrd="1" destOrd="0" parTransId="{FC731CD8-A4DF-4AEE-B8FE-9A77F518B75A}" sibTransId="{30A02D22-B2AA-4F89-9375-71648DFB43D3}"/>
    <dgm:cxn modelId="{771013ED-8766-4BFB-9A55-7AD91029BF77}" srcId="{6CF04172-05E6-49B1-AC5E-A99A53696A99}" destId="{D0A8D923-E4EE-4DDB-BDAE-615A8BF1ECC1}" srcOrd="2" destOrd="0" parTransId="{9F5038AE-FEB6-485C-8DDC-168A91D04427}" sibTransId="{1D300766-C6D9-4A90-85B2-0CAF38C8CE1A}"/>
    <dgm:cxn modelId="{278A121C-A0C3-40DB-9C83-5DC84411B122}" type="presParOf" srcId="{7D7A13F9-B2FD-4181-B65E-785C124EE16C}" destId="{ECDAE382-8C4E-4CFC-AB93-41414629E87F}" srcOrd="0" destOrd="0" presId="urn:microsoft.com/office/officeart/2005/8/layout/chevron1"/>
    <dgm:cxn modelId="{BD1C1F72-CA60-4C88-80FA-31D84F021BFD}" type="presParOf" srcId="{7D7A13F9-B2FD-4181-B65E-785C124EE16C}" destId="{68192F04-7F8C-4B9F-9507-2A566FED0958}" srcOrd="1" destOrd="0" presId="urn:microsoft.com/office/officeart/2005/8/layout/chevron1"/>
    <dgm:cxn modelId="{C134A16E-36C6-4389-84C2-711BF452B1FC}" type="presParOf" srcId="{7D7A13F9-B2FD-4181-B65E-785C124EE16C}" destId="{075BB648-0CB8-4497-A51F-D490426D9E93}" srcOrd="2" destOrd="0" presId="urn:microsoft.com/office/officeart/2005/8/layout/chevron1"/>
    <dgm:cxn modelId="{A9F7E2A2-CC19-444C-8153-89C8F40246F9}" type="presParOf" srcId="{7D7A13F9-B2FD-4181-B65E-785C124EE16C}" destId="{258A8029-E925-4AB9-A672-0011D9FA7158}" srcOrd="3" destOrd="0" presId="urn:microsoft.com/office/officeart/2005/8/layout/chevron1"/>
    <dgm:cxn modelId="{B6F3B377-6CD0-4D77-9FBF-C93A2BE458C0}" type="presParOf" srcId="{7D7A13F9-B2FD-4181-B65E-785C124EE16C}" destId="{09A9904F-3F30-46B0-947F-CEE9488D461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81AC1-5271-4C66-B97D-CF93261E0DB7}">
      <dsp:nvSpPr>
        <dsp:cNvPr id="0" name=""/>
        <dsp:cNvSpPr/>
      </dsp:nvSpPr>
      <dsp:spPr>
        <a:xfrm>
          <a:off x="0" y="328170"/>
          <a:ext cx="10787947" cy="12316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265" tIns="354076" rIns="837265"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目标区域：全球山石安全产品客户</a:t>
          </a:r>
        </a:p>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目标客户：部署山石安全产品的政府、金融、教育、大型企业的行业客户</a:t>
          </a:r>
        </a:p>
      </dsp:txBody>
      <dsp:txXfrm>
        <a:off x="0" y="328170"/>
        <a:ext cx="10787947" cy="1231650"/>
      </dsp:txXfrm>
    </dsp:sp>
    <dsp:sp modelId="{30C81A47-0B4F-457F-8978-4FA39AF5679F}">
      <dsp:nvSpPr>
        <dsp:cNvPr id="0" name=""/>
        <dsp:cNvSpPr/>
      </dsp:nvSpPr>
      <dsp:spPr>
        <a:xfrm>
          <a:off x="539397" y="77250"/>
          <a:ext cx="7551562"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431" tIns="0" rIns="285431" bIns="0" numCol="1" spcCol="1270" anchor="ctr" anchorCtr="0">
          <a:noAutofit/>
        </a:bodyPr>
        <a:lstStyle/>
        <a:p>
          <a:pPr marL="0" lvl="0" indent="0" algn="l" defTabSz="755650">
            <a:lnSpc>
              <a:spcPct val="90000"/>
            </a:lnSpc>
            <a:spcBef>
              <a:spcPct val="0"/>
            </a:spcBef>
            <a:spcAft>
              <a:spcPct val="35000"/>
            </a:spcAft>
            <a:buNone/>
          </a:pPr>
          <a:r>
            <a:rPr lang="zh-CN" altLang="en-US" sz="1700" b="1" kern="1200" dirty="0">
              <a:latin typeface="微软雅黑" panose="020B0503020204020204" pitchFamily="34" charset="-122"/>
              <a:ea typeface="微软雅黑" panose="020B0503020204020204" pitchFamily="34" charset="-122"/>
            </a:rPr>
            <a:t>目标市场</a:t>
          </a:r>
        </a:p>
      </dsp:txBody>
      <dsp:txXfrm>
        <a:off x="563895" y="101748"/>
        <a:ext cx="7502566" cy="452844"/>
      </dsp:txXfrm>
    </dsp:sp>
    <dsp:sp modelId="{EFAFE359-9BF1-46C3-80B2-F041F1291216}">
      <dsp:nvSpPr>
        <dsp:cNvPr id="0" name=""/>
        <dsp:cNvSpPr/>
      </dsp:nvSpPr>
      <dsp:spPr>
        <a:xfrm>
          <a:off x="0" y="1902541"/>
          <a:ext cx="10787947" cy="1606500"/>
        </a:xfrm>
        <a:prstGeom prst="rect">
          <a:avLst/>
        </a:prstGeom>
        <a:solidFill>
          <a:schemeClr val="lt1">
            <a:alpha val="90000"/>
            <a:hueOff val="0"/>
            <a:satOff val="0"/>
            <a:lumOff val="0"/>
            <a:alphaOff val="0"/>
          </a:schemeClr>
        </a:solidFill>
        <a:ln w="12700" cap="flat" cmpd="sng" algn="ctr">
          <a:solidFill>
            <a:schemeClr val="accent2">
              <a:hueOff val="5589829"/>
              <a:satOff val="-31885"/>
              <a:lumOff val="-84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265" tIns="354076" rIns="837265"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提供综合关联分析及全局态势感知的解决方案。</a:t>
          </a:r>
        </a:p>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融合</a:t>
          </a:r>
          <a:r>
            <a:rPr lang="en-US" altLang="zh-CN" sz="1700" kern="1200" dirty="0">
              <a:latin typeface="微软雅黑" panose="020B0503020204020204" pitchFamily="34" charset="-122"/>
              <a:ea typeface="微软雅黑" panose="020B0503020204020204" pitchFamily="34" charset="-122"/>
            </a:rPr>
            <a:t>HSM</a:t>
          </a:r>
          <a:r>
            <a:rPr lang="zh-CN" altLang="en-US" sz="1700" kern="1200" dirty="0">
              <a:latin typeface="微软雅黑" panose="020B0503020204020204" pitchFamily="34" charset="-122"/>
              <a:ea typeface="微软雅黑" panose="020B0503020204020204" pitchFamily="34" charset="-122"/>
            </a:rPr>
            <a:t>、</a:t>
          </a:r>
          <a:r>
            <a:rPr lang="en-US" altLang="zh-CN" sz="1700" kern="1200" dirty="0">
              <a:latin typeface="微软雅黑" panose="020B0503020204020204" pitchFamily="34" charset="-122"/>
              <a:ea typeface="微软雅黑" panose="020B0503020204020204" pitchFamily="34" charset="-122"/>
            </a:rPr>
            <a:t>HSA</a:t>
          </a:r>
          <a:r>
            <a:rPr lang="zh-CN" altLang="en-US" sz="1700" kern="1200" dirty="0">
              <a:latin typeface="微软雅黑" panose="020B0503020204020204" pitchFamily="34" charset="-122"/>
              <a:ea typeface="微软雅黑" panose="020B0503020204020204" pitchFamily="34" charset="-122"/>
            </a:rPr>
            <a:t>的主要能力，满足部署多类型、多台山石安全产品客户的集中管理及审计需求。</a:t>
          </a:r>
        </a:p>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配合产品销售，挖掘潜在的市场空间，应对友商方案型项目的竞争压力。</a:t>
          </a:r>
        </a:p>
      </dsp:txBody>
      <dsp:txXfrm>
        <a:off x="0" y="1902541"/>
        <a:ext cx="10787947" cy="1606500"/>
      </dsp:txXfrm>
    </dsp:sp>
    <dsp:sp modelId="{093704D9-45A1-42DC-9605-F11A874C0F6F}">
      <dsp:nvSpPr>
        <dsp:cNvPr id="0" name=""/>
        <dsp:cNvSpPr/>
      </dsp:nvSpPr>
      <dsp:spPr>
        <a:xfrm>
          <a:off x="539397" y="1651620"/>
          <a:ext cx="7551562" cy="501840"/>
        </a:xfrm>
        <a:prstGeom prst="roundRect">
          <a:avLst/>
        </a:prstGeom>
        <a:solidFill>
          <a:schemeClr val="accent2">
            <a:hueOff val="5589829"/>
            <a:satOff val="-31885"/>
            <a:lumOff val="-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431" tIns="0" rIns="285431" bIns="0" numCol="1" spcCol="1270" anchor="ctr" anchorCtr="0">
          <a:noAutofit/>
        </a:bodyPr>
        <a:lstStyle/>
        <a:p>
          <a:pPr marL="0" lvl="0" indent="0" algn="l" defTabSz="755650">
            <a:lnSpc>
              <a:spcPct val="90000"/>
            </a:lnSpc>
            <a:spcBef>
              <a:spcPct val="0"/>
            </a:spcBef>
            <a:spcAft>
              <a:spcPct val="35000"/>
            </a:spcAft>
            <a:buNone/>
          </a:pPr>
          <a:r>
            <a:rPr lang="zh-CN" altLang="en-US" sz="1700" b="1" kern="1200" dirty="0">
              <a:latin typeface="微软雅黑" panose="020B0503020204020204" pitchFamily="34" charset="-122"/>
              <a:ea typeface="微软雅黑" panose="020B0503020204020204" pitchFamily="34" charset="-122"/>
            </a:rPr>
            <a:t>主要目标</a:t>
          </a:r>
        </a:p>
      </dsp:txBody>
      <dsp:txXfrm>
        <a:off x="563895" y="1676118"/>
        <a:ext cx="7502566" cy="452844"/>
      </dsp:txXfrm>
    </dsp:sp>
    <dsp:sp modelId="{557BDF55-09CB-4706-A43A-882790F869D2}">
      <dsp:nvSpPr>
        <dsp:cNvPr id="0" name=""/>
        <dsp:cNvSpPr/>
      </dsp:nvSpPr>
      <dsp:spPr>
        <a:xfrm>
          <a:off x="0" y="3851761"/>
          <a:ext cx="10787947" cy="830025"/>
        </a:xfrm>
        <a:prstGeom prst="rect">
          <a:avLst/>
        </a:prstGeom>
        <a:solidFill>
          <a:schemeClr val="lt1">
            <a:alpha val="90000"/>
            <a:hueOff val="0"/>
            <a:satOff val="0"/>
            <a:lumOff val="0"/>
            <a:alphaOff val="0"/>
          </a:schemeClr>
        </a:solidFill>
        <a:ln w="12700" cap="flat" cmpd="sng" algn="ctr">
          <a:solidFill>
            <a:schemeClr val="accent2">
              <a:hueOff val="11179658"/>
              <a:satOff val="-63770"/>
              <a:lumOff val="-168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265" tIns="354076" rIns="837265" bIns="120904" numCol="1" spcCol="1270" anchor="t" anchorCtr="0">
          <a:noAutofit/>
        </a:bodyPr>
        <a:lstStyle/>
        <a:p>
          <a:pPr marL="171450" lvl="1" indent="-171450" algn="l" defTabSz="755650">
            <a:lnSpc>
              <a:spcPct val="90000"/>
            </a:lnSpc>
            <a:spcBef>
              <a:spcPct val="0"/>
            </a:spcBef>
            <a:spcAft>
              <a:spcPct val="15000"/>
            </a:spcAft>
            <a:buChar char="•"/>
          </a:pPr>
          <a:r>
            <a:rPr kumimoji="1" lang="zh-CN" altLang="en-US" sz="1700" kern="1200" dirty="0">
              <a:latin typeface="微软雅黑" panose="020B0503020204020204" pitchFamily="34" charset="-122"/>
              <a:ea typeface="微软雅黑" panose="020B0503020204020204" pitchFamily="34" charset="-122"/>
              <a:cs typeface="微软雅黑" panose="020B0503020204020204" pitchFamily="34" charset="-122"/>
            </a:rPr>
            <a:t>期望发布时间</a:t>
          </a:r>
          <a:r>
            <a:rPr kumimoji="1" lang="en-US" altLang="zh-CN" sz="1700" kern="1200" dirty="0">
              <a:latin typeface="微软雅黑" panose="020B0503020204020204" pitchFamily="34" charset="-122"/>
              <a:ea typeface="微软雅黑" panose="020B0503020204020204" pitchFamily="34" charset="-122"/>
              <a:cs typeface="微软雅黑" panose="020B0503020204020204" pitchFamily="34" charset="-122"/>
            </a:rPr>
            <a:t>2018</a:t>
          </a:r>
          <a:r>
            <a:rPr kumimoji="1" lang="zh-CN" altLang="en-US" sz="1700" kern="1200" dirty="0">
              <a:latin typeface="微软雅黑" panose="020B0503020204020204" pitchFamily="34" charset="-122"/>
              <a:ea typeface="微软雅黑" panose="020B0503020204020204" pitchFamily="34" charset="-122"/>
              <a:cs typeface="微软雅黑" panose="020B0503020204020204" pitchFamily="34" charset="-122"/>
            </a:rPr>
            <a:t>年</a:t>
          </a:r>
          <a:r>
            <a:rPr kumimoji="1" lang="en-US" altLang="zh-CN" sz="1700" kern="1200" dirty="0">
              <a:latin typeface="微软雅黑" panose="020B0503020204020204" pitchFamily="34" charset="-122"/>
              <a:ea typeface="微软雅黑" panose="020B0503020204020204" pitchFamily="34" charset="-122"/>
              <a:cs typeface="微软雅黑" panose="020B0503020204020204" pitchFamily="34" charset="-122"/>
            </a:rPr>
            <a:t>12</a:t>
          </a:r>
          <a:r>
            <a:rPr kumimoji="1" lang="zh-CN" altLang="en-US" sz="1700" kern="1200" dirty="0">
              <a:latin typeface="微软雅黑" panose="020B0503020204020204" pitchFamily="34" charset="-122"/>
              <a:ea typeface="微软雅黑" panose="020B0503020204020204" pitchFamily="34" charset="-122"/>
              <a:cs typeface="微软雅黑" panose="020B0503020204020204" pitchFamily="34" charset="-122"/>
            </a:rPr>
            <a:t>月底</a:t>
          </a:r>
          <a:endParaRPr lang="zh-CN" altLang="en-US" sz="1700" kern="1200" dirty="0">
            <a:latin typeface="微软雅黑" panose="020B0503020204020204" pitchFamily="34" charset="-122"/>
            <a:ea typeface="微软雅黑" panose="020B0503020204020204" pitchFamily="34" charset="-122"/>
          </a:endParaRPr>
        </a:p>
      </dsp:txBody>
      <dsp:txXfrm>
        <a:off x="0" y="3851761"/>
        <a:ext cx="10787947" cy="830025"/>
      </dsp:txXfrm>
    </dsp:sp>
    <dsp:sp modelId="{AA3D8B08-8CFE-4F47-B4CE-8EABA27204B3}">
      <dsp:nvSpPr>
        <dsp:cNvPr id="0" name=""/>
        <dsp:cNvSpPr/>
      </dsp:nvSpPr>
      <dsp:spPr>
        <a:xfrm>
          <a:off x="539397" y="3600841"/>
          <a:ext cx="7551562" cy="50184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431" tIns="0" rIns="285431" bIns="0" numCol="1" spcCol="1270" anchor="ctr" anchorCtr="0">
          <a:noAutofit/>
        </a:bodyPr>
        <a:lstStyle/>
        <a:p>
          <a:pPr marL="0" lvl="0" indent="0" algn="l" defTabSz="755650">
            <a:lnSpc>
              <a:spcPct val="90000"/>
            </a:lnSpc>
            <a:spcBef>
              <a:spcPct val="0"/>
            </a:spcBef>
            <a:spcAft>
              <a:spcPct val="35000"/>
            </a:spcAft>
            <a:buNone/>
          </a:pPr>
          <a:r>
            <a:rPr lang="zh-CN" altLang="en-US" sz="1700" b="1" kern="1200" dirty="0">
              <a:latin typeface="微软雅黑" panose="020B0503020204020204" pitchFamily="34" charset="-122"/>
              <a:ea typeface="微软雅黑" panose="020B0503020204020204" pitchFamily="34" charset="-122"/>
            </a:rPr>
            <a:t>发布时间</a:t>
          </a:r>
        </a:p>
      </dsp:txBody>
      <dsp:txXfrm>
        <a:off x="563895" y="3625339"/>
        <a:ext cx="7502566"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业务特性、网络应用流量、资产数量、网络带宽等信息</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结合各位区域网络的特点和资产分布情况，针对网络应用流量进行统计分析，计算平均参考值</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内网应用流量参考值</a:t>
          </a:r>
          <a:endParaRPr lang="en-US" altLang="zh-CN" sz="1200" kern="1200" dirty="0"/>
        </a:p>
      </dsp:txBody>
      <dsp:txXfrm>
        <a:off x="7464365" y="0"/>
        <a:ext cx="3082146" cy="8318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主要攻击来源、威胁事件、风险主机</a:t>
          </a:r>
          <a:r>
            <a:rPr lang="en-US" altLang="zh-CN" sz="1200" kern="1200" dirty="0"/>
            <a:t>/</a:t>
          </a:r>
          <a:r>
            <a:rPr lang="zh-CN" altLang="en-US" sz="1200" kern="1200" dirty="0"/>
            <a:t>服务器的安全处置情况</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以主机和服务器风险的处置情况为主，同时结合攻击针对性和攻击来源来关联分析，进行威胁趋势预测</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威胁潜在发生区域</a:t>
          </a:r>
          <a:endParaRPr lang="en-US" altLang="zh-CN" sz="1200" kern="1200" dirty="0"/>
        </a:p>
        <a:p>
          <a:pPr marL="0" lvl="0" indent="0" algn="ctr" defTabSz="533400">
            <a:lnSpc>
              <a:spcPct val="90000"/>
            </a:lnSpc>
            <a:spcBef>
              <a:spcPct val="0"/>
            </a:spcBef>
            <a:spcAft>
              <a:spcPct val="35000"/>
            </a:spcAft>
            <a:buNone/>
          </a:pPr>
          <a:r>
            <a:rPr lang="zh-CN" altLang="en-US" sz="1200" kern="1200" dirty="0"/>
            <a:t>潜在威胁行为</a:t>
          </a:r>
          <a:endParaRPr lang="en-US" altLang="zh-CN" sz="1200" kern="1200" dirty="0"/>
        </a:p>
      </dsp:txBody>
      <dsp:txXfrm>
        <a:off x="7464365" y="0"/>
        <a:ext cx="3082146" cy="8318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BDB67-6E8A-42E6-BEEF-49A5137E68F9}">
      <dsp:nvSpPr>
        <dsp:cNvPr id="0" name=""/>
        <dsp:cNvSpPr/>
      </dsp:nvSpPr>
      <dsp:spPr>
        <a:xfrm>
          <a:off x="321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数据支撑</a:t>
          </a:r>
        </a:p>
      </dsp:txBody>
      <dsp:txXfrm>
        <a:off x="174662" y="0"/>
        <a:ext cx="3571112" cy="342899"/>
      </dsp:txXfrm>
    </dsp:sp>
    <dsp:sp modelId="{57A675AB-4AFD-4732-9641-B4B40732A229}">
      <dsp:nvSpPr>
        <dsp:cNvPr id="0" name=""/>
        <dsp:cNvSpPr/>
      </dsp:nvSpPr>
      <dsp:spPr>
        <a:xfrm>
          <a:off x="352582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后台分析</a:t>
          </a:r>
        </a:p>
      </dsp:txBody>
      <dsp:txXfrm>
        <a:off x="3697272" y="0"/>
        <a:ext cx="3571112" cy="342899"/>
      </dsp:txXfrm>
    </dsp:sp>
    <dsp:sp modelId="{74E3E4DF-9528-4652-A9DC-583EE924C51D}">
      <dsp:nvSpPr>
        <dsp:cNvPr id="0" name=""/>
        <dsp:cNvSpPr/>
      </dsp:nvSpPr>
      <dsp:spPr>
        <a:xfrm>
          <a:off x="704843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a:t>可视化呈现</a:t>
          </a:r>
          <a:endParaRPr lang="zh-CN" altLang="en-US" sz="1800" kern="1200" dirty="0"/>
        </a:p>
      </dsp:txBody>
      <dsp:txXfrm>
        <a:off x="7219882" y="0"/>
        <a:ext cx="3571112" cy="342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监控及失陷主机</a:t>
          </a:r>
          <a:r>
            <a:rPr lang="en-US" altLang="zh-CN" sz="1200" kern="1200" dirty="0"/>
            <a:t>/</a:t>
          </a:r>
          <a:r>
            <a:rPr lang="zh-CN" altLang="en-US" sz="1200" kern="1200" dirty="0"/>
            <a:t>服务器统计数据，威胁事件数据，夸内网访问和攻击数据等</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a:t>基于风险主机</a:t>
          </a:r>
          <a:r>
            <a:rPr lang="en-US" altLang="zh-CN" sz="1200" kern="1200"/>
            <a:t>/</a:t>
          </a:r>
          <a:r>
            <a:rPr lang="zh-CN" altLang="en-US" sz="1200" kern="1200"/>
            <a:t>服务器的占比情况、威胁事件发生的数据和频率，多个内网之间的横向扩散程度等信息进行综合判断</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整体安全态势评级，分为严重风险、高风险、中风险、低风险、无风险</a:t>
          </a:r>
          <a:endParaRPr lang="en-US" altLang="zh-CN" sz="1200" kern="1200" dirty="0"/>
        </a:p>
      </dsp:txBody>
      <dsp:txXfrm>
        <a:off x="7464365" y="0"/>
        <a:ext cx="3082146" cy="831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威胁行为的源目的、时间、位置等信息</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基于威胁行为的源目的、时间、位置、攻击阶段等多维度进行进行关联分析，还原威胁事件的攻击路径</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威胁事件</a:t>
          </a:r>
          <a:r>
            <a:rPr lang="en-US" altLang="zh-CN" sz="1200" kern="1200" dirty="0"/>
            <a:t>-</a:t>
          </a:r>
          <a:r>
            <a:rPr lang="zh-CN" altLang="en-US" sz="1200" kern="1200" dirty="0"/>
            <a:t>攻击路径还原</a:t>
          </a:r>
          <a:endParaRPr lang="en-US" altLang="zh-CN" sz="1200" kern="1200" dirty="0"/>
        </a:p>
      </dsp:txBody>
      <dsp:txXfrm>
        <a:off x="7464365" y="0"/>
        <a:ext cx="3082146" cy="831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受外网攻击对象、</a:t>
          </a:r>
          <a:r>
            <a:rPr lang="en-US" altLang="zh-CN" sz="1200" kern="1200" dirty="0"/>
            <a:t>BYOD</a:t>
          </a:r>
          <a:r>
            <a:rPr lang="zh-CN" altLang="en-US" sz="1200" kern="1200" dirty="0"/>
            <a:t>威胁行为、内网扫描扩散威胁行为等信息</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基于外部的攻击信息、内网扫描攻击行为、发生时间等信息，关联分析发现内网风险源头和重点攻击目标</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资产风险</a:t>
          </a:r>
          <a:r>
            <a:rPr lang="en-US" altLang="zh-CN" sz="1200" kern="1200" dirty="0"/>
            <a:t>-</a:t>
          </a:r>
          <a:r>
            <a:rPr lang="zh-CN" altLang="en-US" sz="1200" kern="1200" dirty="0"/>
            <a:t>威胁源</a:t>
          </a:r>
          <a:endParaRPr lang="en-US" altLang="zh-CN" sz="1200" kern="1200" dirty="0"/>
        </a:p>
        <a:p>
          <a:pPr marL="0" lvl="0" indent="0" algn="ctr" defTabSz="533400">
            <a:lnSpc>
              <a:spcPct val="90000"/>
            </a:lnSpc>
            <a:spcBef>
              <a:spcPct val="0"/>
            </a:spcBef>
            <a:spcAft>
              <a:spcPct val="35000"/>
            </a:spcAft>
            <a:buNone/>
          </a:pPr>
          <a:r>
            <a:rPr lang="zh-CN" altLang="en-US" sz="1200" kern="1200" dirty="0"/>
            <a:t>资产风险</a:t>
          </a:r>
          <a:r>
            <a:rPr lang="en-US" altLang="zh-CN" sz="1200" kern="1200" dirty="0"/>
            <a:t>-</a:t>
          </a:r>
          <a:r>
            <a:rPr lang="zh-CN" altLang="en-US" sz="1200" kern="1200" dirty="0"/>
            <a:t>关键性攻击目标</a:t>
          </a:r>
          <a:endParaRPr lang="en-US" altLang="zh-CN" sz="1200" kern="1200" dirty="0"/>
        </a:p>
      </dsp:txBody>
      <dsp:txXfrm>
        <a:off x="7464365" y="0"/>
        <a:ext cx="3082146" cy="831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终端异常进程及</a:t>
          </a:r>
          <a:r>
            <a:rPr lang="en-US" altLang="zh-CN" sz="1200" kern="1200" dirty="0"/>
            <a:t>PE</a:t>
          </a:r>
          <a:r>
            <a:rPr lang="zh-CN" altLang="en-US" sz="1200" kern="1200" dirty="0"/>
            <a:t>文件、异常网络应用、异常网络访问等异常行为</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结合网络攻击路径和相关的异常行为和终端信息进行关联分析</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资产风险</a:t>
          </a:r>
          <a:r>
            <a:rPr lang="en-US" altLang="zh-CN" sz="1200" kern="1200" dirty="0"/>
            <a:t>-</a:t>
          </a:r>
          <a:r>
            <a:rPr lang="zh-CN" altLang="en-US" sz="1200" kern="1200" dirty="0"/>
            <a:t>证据链</a:t>
          </a:r>
          <a:endParaRPr lang="en-US" altLang="zh-CN" sz="1200" kern="1200" dirty="0"/>
        </a:p>
        <a:p>
          <a:pPr marL="0" lvl="0" indent="0" algn="ctr" defTabSz="533400">
            <a:lnSpc>
              <a:spcPct val="90000"/>
            </a:lnSpc>
            <a:spcBef>
              <a:spcPct val="0"/>
            </a:spcBef>
            <a:spcAft>
              <a:spcPct val="35000"/>
            </a:spcAft>
            <a:buNone/>
          </a:pPr>
          <a:r>
            <a:rPr lang="zh-CN" altLang="en-US" sz="1200" kern="1200" dirty="0"/>
            <a:t>风险主机</a:t>
          </a:r>
          <a:r>
            <a:rPr lang="en-US" altLang="zh-CN" sz="1200" kern="1200" dirty="0"/>
            <a:t>/</a:t>
          </a:r>
          <a:r>
            <a:rPr lang="zh-CN" altLang="en-US" sz="1200" kern="1200" dirty="0"/>
            <a:t>服务器的维系证据</a:t>
          </a:r>
          <a:r>
            <a:rPr lang="en-US" altLang="zh-CN" sz="1200" kern="1200" dirty="0"/>
            <a:t>-</a:t>
          </a:r>
          <a:r>
            <a:rPr lang="zh-CN" altLang="en-US" sz="1200" kern="1200" dirty="0"/>
            <a:t>恶意</a:t>
          </a:r>
          <a:r>
            <a:rPr lang="en-US" altLang="zh-CN" sz="1200" kern="1200" dirty="0"/>
            <a:t>PE</a:t>
          </a:r>
          <a:r>
            <a:rPr lang="zh-CN" altLang="en-US" sz="1200" kern="1200" dirty="0"/>
            <a:t>文件、可疑进程、可疑网络行为等</a:t>
          </a:r>
          <a:endParaRPr lang="en-US" altLang="zh-CN" sz="1200" kern="1200" dirty="0"/>
        </a:p>
      </dsp:txBody>
      <dsp:txXfrm>
        <a:off x="7464365" y="0"/>
        <a:ext cx="3082146" cy="8318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DNS</a:t>
          </a:r>
          <a:r>
            <a:rPr lang="zh-CN" altLang="en-US" sz="1200" kern="1200" dirty="0"/>
            <a:t>行为、</a:t>
          </a:r>
          <a:r>
            <a:rPr lang="en-US" altLang="zh-CN" sz="1200" kern="1200" dirty="0"/>
            <a:t>URL</a:t>
          </a:r>
          <a:r>
            <a:rPr lang="zh-CN" altLang="en-US" sz="1200" kern="1200" dirty="0"/>
            <a:t>访问行为、</a:t>
          </a:r>
          <a:r>
            <a:rPr lang="en-US" altLang="zh-CN" sz="1200" kern="1200" dirty="0"/>
            <a:t>HTTP</a:t>
          </a:r>
          <a:r>
            <a:rPr lang="zh-CN" altLang="en-US" sz="1200" kern="1200" dirty="0"/>
            <a:t>响应行为、</a:t>
          </a:r>
          <a:r>
            <a:rPr lang="en-US" altLang="zh-CN" sz="1200" kern="1200" dirty="0"/>
            <a:t>P2P</a:t>
          </a:r>
          <a:r>
            <a:rPr lang="zh-CN" altLang="en-US" sz="1200" kern="1200" dirty="0"/>
            <a:t>流量行为</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采用</a:t>
          </a:r>
          <a:r>
            <a:rPr lang="en-US" altLang="zh-CN" sz="1200" kern="1200" dirty="0"/>
            <a:t>DGA</a:t>
          </a:r>
          <a:r>
            <a:rPr lang="zh-CN" altLang="en-US" sz="1200" kern="1200" dirty="0"/>
            <a:t>算法、</a:t>
          </a:r>
          <a:r>
            <a:rPr lang="en-US" altLang="zh-CN" sz="1200" kern="1200" dirty="0"/>
            <a:t>Fast-Flux</a:t>
          </a:r>
          <a:r>
            <a:rPr lang="zh-CN" altLang="en-US" sz="1200" kern="1200" dirty="0"/>
            <a:t>技术检测</a:t>
          </a:r>
          <a:r>
            <a:rPr lang="en-US" altLang="zh-CN" sz="1200" kern="1200" dirty="0"/>
            <a:t>C&amp;C</a:t>
          </a:r>
          <a:r>
            <a:rPr lang="zh-CN" altLang="en-US" sz="1200" kern="1200" dirty="0"/>
            <a:t>连接，或基于相关行为进行进行机器学习，建立行为模型，以发现潜在的</a:t>
          </a:r>
          <a:r>
            <a:rPr lang="en-US" altLang="zh-CN" sz="1200" kern="1200" dirty="0"/>
            <a:t>C&amp;C</a:t>
          </a:r>
          <a:r>
            <a:rPr lang="zh-CN" altLang="en-US" sz="1200" kern="1200" dirty="0"/>
            <a:t>连接和控制中心</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威胁行为</a:t>
          </a:r>
          <a:r>
            <a:rPr lang="en-US" altLang="zh-CN" sz="1200" kern="1200" dirty="0"/>
            <a:t>-C&amp;C</a:t>
          </a:r>
          <a:r>
            <a:rPr lang="zh-CN" altLang="en-US" sz="1200" kern="1200" dirty="0"/>
            <a:t>连接</a:t>
          </a:r>
          <a:endParaRPr lang="en-US" altLang="zh-CN" sz="1200" kern="1200" dirty="0"/>
        </a:p>
        <a:p>
          <a:pPr marL="0" lvl="0" indent="0" algn="ctr" defTabSz="533400">
            <a:lnSpc>
              <a:spcPct val="90000"/>
            </a:lnSpc>
            <a:spcBef>
              <a:spcPct val="0"/>
            </a:spcBef>
            <a:spcAft>
              <a:spcPct val="35000"/>
            </a:spcAft>
            <a:buNone/>
          </a:pPr>
          <a:r>
            <a:rPr lang="zh-CN" altLang="en-US" sz="1200" kern="1200" dirty="0"/>
            <a:t>高风险公网区域</a:t>
          </a:r>
          <a:r>
            <a:rPr lang="en-US" altLang="zh-CN" sz="1200" kern="1200" dirty="0"/>
            <a:t>-</a:t>
          </a:r>
          <a:r>
            <a:rPr lang="zh-CN" altLang="en-US" sz="1200" kern="1200" dirty="0"/>
            <a:t>黑客</a:t>
          </a:r>
          <a:r>
            <a:rPr lang="en-US" altLang="zh-CN" sz="1200" kern="1200" dirty="0"/>
            <a:t>C&amp;C</a:t>
          </a:r>
          <a:r>
            <a:rPr lang="zh-CN" altLang="en-US" sz="1200" kern="1200" dirty="0"/>
            <a:t>控制中心</a:t>
          </a:r>
          <a:endParaRPr lang="en-US" altLang="zh-CN" sz="1200" kern="1200" dirty="0"/>
        </a:p>
      </dsp:txBody>
      <dsp:txXfrm>
        <a:off x="7464365" y="0"/>
        <a:ext cx="3082146" cy="8318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BDB67-6E8A-42E6-BEEF-49A5137E68F9}">
      <dsp:nvSpPr>
        <dsp:cNvPr id="0" name=""/>
        <dsp:cNvSpPr/>
      </dsp:nvSpPr>
      <dsp:spPr>
        <a:xfrm>
          <a:off x="321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数据支撑</a:t>
          </a:r>
        </a:p>
      </dsp:txBody>
      <dsp:txXfrm>
        <a:off x="174662" y="0"/>
        <a:ext cx="3571112" cy="342899"/>
      </dsp:txXfrm>
    </dsp:sp>
    <dsp:sp modelId="{57A675AB-4AFD-4732-9641-B4B40732A229}">
      <dsp:nvSpPr>
        <dsp:cNvPr id="0" name=""/>
        <dsp:cNvSpPr/>
      </dsp:nvSpPr>
      <dsp:spPr>
        <a:xfrm>
          <a:off x="352582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后台分析</a:t>
          </a:r>
        </a:p>
      </dsp:txBody>
      <dsp:txXfrm>
        <a:off x="3697272" y="0"/>
        <a:ext cx="3571112" cy="342899"/>
      </dsp:txXfrm>
    </dsp:sp>
    <dsp:sp modelId="{74E3E4DF-9528-4652-A9DC-583EE924C51D}">
      <dsp:nvSpPr>
        <dsp:cNvPr id="0" name=""/>
        <dsp:cNvSpPr/>
      </dsp:nvSpPr>
      <dsp:spPr>
        <a:xfrm>
          <a:off x="7048432" y="0"/>
          <a:ext cx="3914011" cy="3428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a:t>可视化呈现</a:t>
          </a:r>
          <a:endParaRPr lang="zh-CN" altLang="en-US" sz="1800" kern="1200" dirty="0"/>
        </a:p>
      </dsp:txBody>
      <dsp:txXfrm>
        <a:off x="7219882" y="0"/>
        <a:ext cx="3571112" cy="3428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AE382-8C4E-4CFC-AB93-41414629E87F}">
      <dsp:nvSpPr>
        <dsp:cNvPr id="0" name=""/>
        <dsp:cNvSpPr/>
      </dsp:nvSpPr>
      <dsp:spPr>
        <a:xfrm>
          <a:off x="321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威胁行为、互联网威胁情报</a:t>
          </a:r>
          <a:endParaRPr lang="en-US" altLang="zh-CN" sz="1200" kern="1200" dirty="0"/>
        </a:p>
      </dsp:txBody>
      <dsp:txXfrm>
        <a:off x="419145" y="0"/>
        <a:ext cx="3082146" cy="831865"/>
      </dsp:txXfrm>
    </dsp:sp>
    <dsp:sp modelId="{075BB648-0CB8-4497-A51F-D490426D9E93}">
      <dsp:nvSpPr>
        <dsp:cNvPr id="0" name=""/>
        <dsp:cNvSpPr/>
      </dsp:nvSpPr>
      <dsp:spPr>
        <a:xfrm>
          <a:off x="352582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结合互联网的威胁情报的威胁相关特性，与威胁行为进行特性关联分析，与威胁热点行为对应或从属关系</a:t>
          </a:r>
          <a:endParaRPr lang="en-US" altLang="zh-CN" sz="1200" kern="1200" dirty="0"/>
        </a:p>
      </dsp:txBody>
      <dsp:txXfrm>
        <a:off x="3941755" y="0"/>
        <a:ext cx="3082146" cy="831865"/>
      </dsp:txXfrm>
    </dsp:sp>
    <dsp:sp modelId="{09A9904F-3F30-46B0-947F-CEE9488D4614}">
      <dsp:nvSpPr>
        <dsp:cNvPr id="0" name=""/>
        <dsp:cNvSpPr/>
      </dsp:nvSpPr>
      <dsp:spPr>
        <a:xfrm>
          <a:off x="7048432" y="0"/>
          <a:ext cx="3914011" cy="83186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威胁行为对应的威胁热点</a:t>
          </a:r>
          <a:endParaRPr lang="en-US" altLang="zh-CN" sz="1200" kern="1200" dirty="0"/>
        </a:p>
      </dsp:txBody>
      <dsp:txXfrm>
        <a:off x="7464365" y="0"/>
        <a:ext cx="3082146" cy="83186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Unicode MS" panose="020B0604020202020204" pitchFamily="34" charset="-122"/>
                <a:ea typeface="Arial Unicode MS" panose="020B0604020202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Unicode MS" panose="020B0604020202020204" pitchFamily="34" charset="-122"/>
                <a:ea typeface="Arial Unicode MS" panose="020B0604020202020204" pitchFamily="34" charset="-122"/>
              </a:defRPr>
            </a:lvl1pPr>
          </a:lstStyle>
          <a:p>
            <a:fld id="{59C9409E-ED0E-4D42-9DE3-B32D17D384BE}" type="datetimeFigureOut">
              <a:rPr lang="zh-CN" altLang="en-US" smtClean="0"/>
              <a:pPr/>
              <a:t>2018/4/11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Unicode MS" panose="020B0604020202020204" pitchFamily="34" charset="-122"/>
                <a:ea typeface="Arial Unicode MS" panose="020B0604020202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Unicode MS" panose="020B0604020202020204" pitchFamily="34" charset="-122"/>
                <a:ea typeface="Arial Unicode MS" panose="020B0604020202020204" pitchFamily="34" charset="-122"/>
              </a:defRPr>
            </a:lvl1pPr>
          </a:lstStyle>
          <a:p>
            <a:fld id="{6361B527-AAC8-4855-83BC-9F4B54478846}" type="slidenum">
              <a:rPr lang="zh-CN" altLang="en-US" smtClean="0"/>
              <a:pPr/>
              <a:t>‹#›</a:t>
            </a:fld>
            <a:endParaRPr lang="zh-CN" altLang="en-US" dirty="0"/>
          </a:p>
        </p:txBody>
      </p:sp>
    </p:spTree>
    <p:extLst>
      <p:ext uri="{BB962C8B-B14F-4D97-AF65-F5344CB8AC3E}">
        <p14:creationId xmlns:p14="http://schemas.microsoft.com/office/powerpoint/2010/main" val="3646756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1pPr>
    <a:lvl2pPr marL="4572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2pPr>
    <a:lvl3pPr marL="9144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3pPr>
    <a:lvl4pPr marL="13716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4pPr>
    <a:lvl5pPr marL="1828800" algn="l" defTabSz="914400" rtl="0" eaLnBrk="1" latinLnBrk="0" hangingPunct="1">
      <a:defRPr sz="1200" kern="1200">
        <a:solidFill>
          <a:schemeClr val="tx1"/>
        </a:solidFill>
        <a:latin typeface="Arial Unicode MS" panose="020B0604020202020204" pitchFamily="34" charset="-122"/>
        <a:ea typeface="Arial Unicode MS" panose="020B0604020202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1">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983" y="1"/>
            <a:ext cx="12249966" cy="6874262"/>
          </a:xfrm>
          <a:prstGeom prst="rect">
            <a:avLst/>
          </a:prstGeom>
        </p:spPr>
      </p:pic>
      <p:sp>
        <p:nvSpPr>
          <p:cNvPr id="13" name="矩形 12"/>
          <p:cNvSpPr/>
          <p:nvPr userDrawn="1"/>
        </p:nvSpPr>
        <p:spPr>
          <a:xfrm>
            <a:off x="-28983" y="0"/>
            <a:ext cx="12249966"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矩形 8"/>
          <p:cNvSpPr/>
          <p:nvPr userDrawn="1"/>
        </p:nvSpPr>
        <p:spPr>
          <a:xfrm>
            <a:off x="1036170" y="0"/>
            <a:ext cx="395493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4" name="图片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36382" y="0"/>
            <a:ext cx="1523428" cy="909825"/>
          </a:xfrm>
          <a:prstGeom prst="rect">
            <a:avLst/>
          </a:prstGeom>
        </p:spPr>
      </p:pic>
      <p:sp>
        <p:nvSpPr>
          <p:cNvPr id="8" name="文本占位符 7"/>
          <p:cNvSpPr>
            <a:spLocks noGrp="1"/>
          </p:cNvSpPr>
          <p:nvPr>
            <p:ph type="body" sz="quarter" idx="10" hasCustomPrompt="1"/>
          </p:nvPr>
        </p:nvSpPr>
        <p:spPr>
          <a:xfrm>
            <a:off x="1198282" y="1451698"/>
            <a:ext cx="3630706" cy="1022350"/>
          </a:xfrm>
        </p:spPr>
        <p:txBody>
          <a:bodyPr vert="horz" lIns="91440" tIns="45720" rIns="91440" bIns="45720" rtlCol="0" anchor="ctr">
            <a:normAutofit/>
          </a:bodyPr>
          <a:lstStyle>
            <a:lvl1pPr>
              <a:defRPr lang="zh-CN" altLang="en-US" sz="3400" b="1" smtClean="0">
                <a:solidFill>
                  <a:schemeClr val="bg1"/>
                </a:solidFill>
                <a:latin typeface="思源黑体 CN Normal" panose="020B0400000000000000" pitchFamily="34" charset="-122"/>
                <a:ea typeface="思源黑体 CN Normal" panose="020B0400000000000000" pitchFamily="34" charset="-122"/>
                <a:cs typeface="+mj-cs"/>
              </a:defRPr>
            </a:lvl1pPr>
            <a:lvl2pPr marL="457200" indent="0">
              <a:buNone/>
              <a:defRPr lang="zh-CN" altLang="en-US" smtClean="0"/>
            </a:lvl2pPr>
            <a:lvl3pPr>
              <a:defRPr lang="zh-CN" altLang="en-US" smtClean="0"/>
            </a:lvl3pPr>
            <a:lvl4pPr>
              <a:defRPr lang="zh-CN" altLang="en-US" smtClean="0"/>
            </a:lvl4pPr>
            <a:lvl5pPr>
              <a:defRPr lang="zh-CN" altLang="en-US"/>
            </a:lvl5pPr>
          </a:lstStyle>
          <a:p>
            <a:pPr lvl="0" algn="r">
              <a:spcBef>
                <a:spcPct val="0"/>
              </a:spcBef>
              <a:buNone/>
            </a:pPr>
            <a:r>
              <a:rPr lang="en-US" altLang="zh-CN" dirty="0"/>
              <a:t>PROPOSAL</a:t>
            </a:r>
          </a:p>
          <a:p>
            <a:pPr lvl="0" algn="r">
              <a:spcBef>
                <a:spcPct val="0"/>
              </a:spcBef>
              <a:buNone/>
            </a:pPr>
            <a:r>
              <a:rPr lang="en-US" altLang="zh-CN" dirty="0"/>
              <a:t>PRESENTATION</a:t>
            </a:r>
            <a:endParaRPr lang="zh-CN" altLang="en-US" dirty="0"/>
          </a:p>
        </p:txBody>
      </p:sp>
      <p:sp>
        <p:nvSpPr>
          <p:cNvPr id="16" name="文本占位符 7"/>
          <p:cNvSpPr>
            <a:spLocks noGrp="1"/>
          </p:cNvSpPr>
          <p:nvPr>
            <p:ph type="body" sz="quarter" idx="11" hasCustomPrompt="1"/>
          </p:nvPr>
        </p:nvSpPr>
        <p:spPr>
          <a:xfrm>
            <a:off x="1198282" y="3251247"/>
            <a:ext cx="3630706" cy="658235"/>
          </a:xfrm>
        </p:spPr>
        <p:txBody>
          <a:bodyPr vert="horz" lIns="91440" tIns="45720" rIns="91440" bIns="45720" rtlCol="0">
            <a:normAutofit/>
          </a:bodyPr>
          <a:lstStyle>
            <a:lvl1pPr>
              <a:defRPr lang="zh-CN" altLang="en-US" sz="1800" smtClean="0">
                <a:solidFill>
                  <a:schemeClr val="bg1"/>
                </a:solidFill>
                <a:latin typeface="思源黑体 CN Normal" panose="020B0400000000000000" pitchFamily="34" charset="-122"/>
                <a:ea typeface="思源黑体 CN Normal" panose="020B0400000000000000" pitchFamily="34" charset="-122"/>
              </a:defRPr>
            </a:lvl1pPr>
          </a:lstStyle>
          <a:p>
            <a:pPr marL="0" indent="0" algn="r">
              <a:buNone/>
            </a:pPr>
            <a:r>
              <a:rPr lang="en-US" altLang="zh-CN" sz="1800" dirty="0">
                <a:solidFill>
                  <a:schemeClr val="bg1"/>
                </a:solidFill>
                <a:latin typeface="微软雅黑" panose="020B0503020204020204" pitchFamily="34" charset="-122"/>
                <a:ea typeface="微软雅黑" panose="020B0503020204020204" pitchFamily="34" charset="-122"/>
              </a:rPr>
              <a:t>Our proposal presentation</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hasCustomPrompt="1"/>
          </p:nvPr>
        </p:nvSpPr>
        <p:spPr>
          <a:xfrm>
            <a:off x="3826593" y="4092097"/>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2017/2/4</a:t>
            </a:r>
            <a:endParaRPr lang="zh-CN" altLang="en-US" dirty="0"/>
          </a:p>
        </p:txBody>
      </p:sp>
    </p:spTree>
    <p:extLst>
      <p:ext uri="{BB962C8B-B14F-4D97-AF65-F5344CB8AC3E}">
        <p14:creationId xmlns:p14="http://schemas.microsoft.com/office/powerpoint/2010/main" val="836019018"/>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文本样式页（大纲）">
    <p:spTree>
      <p:nvGrpSpPr>
        <p:cNvPr id="1" name=""/>
        <p:cNvGrpSpPr/>
        <p:nvPr/>
      </p:nvGrpSpPr>
      <p:grpSpPr>
        <a:xfrm>
          <a:off x="0" y="0"/>
          <a:ext cx="0" cy="0"/>
          <a:chOff x="0" y="0"/>
          <a:chExt cx="0" cy="0"/>
        </a:xfrm>
      </p:grpSpPr>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7" name="灯片编号占位符 6"/>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
        <p:nvSpPr>
          <p:cNvPr id="4" name="文本占位符 3"/>
          <p:cNvSpPr>
            <a:spLocks noGrp="1"/>
          </p:cNvSpPr>
          <p:nvPr>
            <p:ph type="body" sz="quarter" idx="13"/>
          </p:nvPr>
        </p:nvSpPr>
        <p:spPr>
          <a:xfrm>
            <a:off x="685768" y="1195290"/>
            <a:ext cx="10820464" cy="4643535"/>
          </a:xfrm>
        </p:spPr>
        <p:txBody>
          <a:bodyPr/>
          <a:lstStyle>
            <a:lvl1pPr marL="2857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2pPr>
            <a:lvl3pPr marL="12001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3pPr>
            <a:lvl4pPr marL="16573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4pPr>
            <a:lvl5pPr marL="2114550" indent="-285750">
              <a:buFont typeface="Arial" panose="020B0604020202020204" pitchFamily="34" charset="0"/>
              <a:buChar char="•"/>
              <a:defRPr>
                <a:solidFill>
                  <a:schemeClr val="bg1">
                    <a:lumMod val="50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53331580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页">
    <p:spTree>
      <p:nvGrpSpPr>
        <p:cNvPr id="1" name=""/>
        <p:cNvGrpSpPr/>
        <p:nvPr/>
      </p:nvGrpSpPr>
      <p:grpSpPr>
        <a:xfrm>
          <a:off x="0" y="0"/>
          <a:ext cx="0" cy="0"/>
          <a:chOff x="0" y="0"/>
          <a:chExt cx="0" cy="0"/>
        </a:xfrm>
      </p:grpSpPr>
      <p:sp>
        <p:nvSpPr>
          <p:cNvPr id="17" name="图片占位符 15"/>
          <p:cNvSpPr>
            <a:spLocks noGrp="1"/>
          </p:cNvSpPr>
          <p:nvPr>
            <p:ph type="pic" sz="quarter" idx="12" hasCustomPrompt="1"/>
          </p:nvPr>
        </p:nvSpPr>
        <p:spPr>
          <a:xfrm>
            <a:off x="5971712" y="1351365"/>
            <a:ext cx="5206467" cy="3904850"/>
          </a:xfrm>
        </p:spPr>
        <p:txBody>
          <a:bodyPr anchor="ctr">
            <a:normAutofit/>
          </a:bodyPr>
          <a:lstStyle>
            <a:lvl1pPr algn="ctr">
              <a:defRPr sz="2600">
                <a:latin typeface="微软雅黑" panose="020B0503020204020204" pitchFamily="34" charset="-122"/>
                <a:ea typeface="微软雅黑" panose="020B0503020204020204" pitchFamily="34" charset="-122"/>
              </a:defRPr>
            </a:lvl1pPr>
          </a:lstStyle>
          <a:p>
            <a:r>
              <a:rPr lang="zh-CN" altLang="en-US" dirty="0"/>
              <a:t>单击此处插入</a:t>
            </a:r>
            <a:endParaRPr lang="en-US" altLang="zh-CN" dirty="0"/>
          </a:p>
          <a:p>
            <a:r>
              <a:rPr lang="en-US" altLang="zh-CN" dirty="0"/>
              <a:t>4:3</a:t>
            </a:r>
            <a:r>
              <a:rPr lang="zh-CN" altLang="en-US" dirty="0"/>
              <a:t>（横向）图片</a:t>
            </a:r>
          </a:p>
        </p:txBody>
      </p:sp>
      <p:sp>
        <p:nvSpPr>
          <p:cNvPr id="18" name="Round Diagonal Corner Rectangle 9"/>
          <p:cNvSpPr/>
          <p:nvPr userDrawn="1"/>
        </p:nvSpPr>
        <p:spPr>
          <a:xfrm>
            <a:off x="931342" y="1490656"/>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0" name="文本占位符 7"/>
          <p:cNvSpPr>
            <a:spLocks noGrp="1"/>
          </p:cNvSpPr>
          <p:nvPr>
            <p:ph type="body" sz="quarter" idx="11" hasCustomPrompt="1"/>
          </p:nvPr>
        </p:nvSpPr>
        <p:spPr>
          <a:xfrm>
            <a:off x="1559113" y="1546006"/>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tabLst/>
              <a:defRPr kumimoji="0" lang="zh-CN" altLang="en-US" sz="2000" b="0" i="0" u="none" strike="noStrike" cap="none" spc="0" normalizeH="0" baseline="0" smtClean="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tabLst/>
              <a:defRPr/>
            </a:pPr>
            <a:r>
              <a:rPr lang="zh-CN" altLang="en-US" dirty="0"/>
              <a:t>要点</a:t>
            </a:r>
            <a:r>
              <a:rPr lang="en-US" altLang="zh-CN" dirty="0"/>
              <a:t>1</a:t>
            </a:r>
            <a:endParaRPr lang="zh-CN" altLang="en-US" dirty="0"/>
          </a:p>
        </p:txBody>
      </p:sp>
      <p:sp>
        <p:nvSpPr>
          <p:cNvPr id="21" name="文本框 20"/>
          <p:cNvSpPr txBox="1"/>
          <p:nvPr userDrawn="1"/>
        </p:nvSpPr>
        <p:spPr>
          <a:xfrm>
            <a:off x="904464" y="1590195"/>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Round Diagonal Corner Rectangle 9"/>
          <p:cNvSpPr/>
          <p:nvPr userDrawn="1"/>
        </p:nvSpPr>
        <p:spPr>
          <a:xfrm>
            <a:off x="931342" y="2519485"/>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3" name="文本占位符 7"/>
          <p:cNvSpPr>
            <a:spLocks noGrp="1"/>
          </p:cNvSpPr>
          <p:nvPr>
            <p:ph type="body" sz="quarter" idx="13" hasCustomPrompt="1"/>
          </p:nvPr>
        </p:nvSpPr>
        <p:spPr>
          <a:xfrm>
            <a:off x="1559113" y="2574835"/>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tabLst/>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tabLst/>
              <a:defRPr/>
            </a:pPr>
            <a:r>
              <a:rPr lang="zh-CN" altLang="en-US" dirty="0"/>
              <a:t>要点</a:t>
            </a:r>
            <a:r>
              <a:rPr lang="en-US" altLang="zh-CN" dirty="0"/>
              <a:t>2</a:t>
            </a:r>
            <a:endParaRPr lang="zh-CN" altLang="en-US" dirty="0"/>
          </a:p>
        </p:txBody>
      </p:sp>
      <p:sp>
        <p:nvSpPr>
          <p:cNvPr id="24" name="文本框 23"/>
          <p:cNvSpPr txBox="1"/>
          <p:nvPr userDrawn="1"/>
        </p:nvSpPr>
        <p:spPr>
          <a:xfrm>
            <a:off x="904464" y="2619024"/>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Round Diagonal Corner Rectangle 9"/>
          <p:cNvSpPr/>
          <p:nvPr userDrawn="1"/>
        </p:nvSpPr>
        <p:spPr>
          <a:xfrm>
            <a:off x="931342" y="3553212"/>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6" name="文本占位符 7"/>
          <p:cNvSpPr>
            <a:spLocks noGrp="1"/>
          </p:cNvSpPr>
          <p:nvPr>
            <p:ph type="body" sz="quarter" idx="14" hasCustomPrompt="1"/>
          </p:nvPr>
        </p:nvSpPr>
        <p:spPr>
          <a:xfrm>
            <a:off x="1559113" y="3608562"/>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tabLst/>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tabLst/>
              <a:defRPr/>
            </a:pPr>
            <a:r>
              <a:rPr lang="zh-CN" altLang="en-US" dirty="0"/>
              <a:t>要点</a:t>
            </a:r>
            <a:r>
              <a:rPr lang="en-US" altLang="zh-CN" dirty="0"/>
              <a:t>3</a:t>
            </a:r>
            <a:endParaRPr lang="zh-CN" altLang="en-US" dirty="0"/>
          </a:p>
        </p:txBody>
      </p:sp>
      <p:sp>
        <p:nvSpPr>
          <p:cNvPr id="27" name="文本框 26"/>
          <p:cNvSpPr txBox="1"/>
          <p:nvPr userDrawn="1"/>
        </p:nvSpPr>
        <p:spPr>
          <a:xfrm>
            <a:off x="904464" y="3652751"/>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Round Diagonal Corner Rectangle 9"/>
          <p:cNvSpPr/>
          <p:nvPr userDrawn="1"/>
        </p:nvSpPr>
        <p:spPr>
          <a:xfrm>
            <a:off x="931342" y="4590460"/>
            <a:ext cx="506856" cy="506856"/>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29" name="文本占位符 7"/>
          <p:cNvSpPr>
            <a:spLocks noGrp="1"/>
          </p:cNvSpPr>
          <p:nvPr>
            <p:ph type="body" sz="quarter" idx="15" hasCustomPrompt="1"/>
          </p:nvPr>
        </p:nvSpPr>
        <p:spPr>
          <a:xfrm>
            <a:off x="1559113" y="4645810"/>
            <a:ext cx="3670332" cy="392210"/>
          </a:xfrm>
        </p:spPr>
        <p:txBody>
          <a:bodyPr vert="horz" lIns="91440" tIns="45720" rIns="91440" bIns="45720" numCol="1" spcCol="432000" rtlCol="0" anchor="t">
            <a:noAutofit/>
          </a:bodyPr>
          <a:lstStyle>
            <a:lvl1pPr marL="0" marR="0" indent="0" algn="just" defTabSz="914400" rtl="0" eaLnBrk="1" fontAlgn="auto" latinLnBrk="0" hangingPunct="1">
              <a:lnSpc>
                <a:spcPct val="120000"/>
              </a:lnSpc>
              <a:spcBef>
                <a:spcPct val="0"/>
              </a:spcBef>
              <a:spcAft>
                <a:spcPts val="0"/>
              </a:spcAft>
              <a:buClrTx/>
              <a:buSzTx/>
              <a:buFont typeface="Arial" panose="020B0604020202020204" pitchFamily="34" charset="0"/>
              <a:buNone/>
              <a:tabLst/>
              <a:defRPr kumimoji="0" lang="zh-CN" altLang="en-US" sz="20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342900" marR="0" lvl="0" indent="-342900" algn="just" defTabSz="914400" rtl="0" eaLnBrk="1" fontAlgn="auto" latinLnBrk="0" hangingPunct="1">
              <a:lnSpc>
                <a:spcPct val="90000"/>
              </a:lnSpc>
              <a:spcBef>
                <a:spcPct val="0"/>
              </a:spcBef>
              <a:spcAft>
                <a:spcPts val="0"/>
              </a:spcAft>
              <a:buClrTx/>
              <a:buSzTx/>
              <a:tabLst/>
              <a:defRPr/>
            </a:pPr>
            <a:r>
              <a:rPr lang="zh-CN" altLang="en-US" dirty="0"/>
              <a:t>要点</a:t>
            </a:r>
            <a:r>
              <a:rPr lang="en-US" altLang="zh-CN" dirty="0"/>
              <a:t>4</a:t>
            </a:r>
            <a:endParaRPr lang="zh-CN" altLang="en-US" dirty="0"/>
          </a:p>
        </p:txBody>
      </p:sp>
      <p:sp>
        <p:nvSpPr>
          <p:cNvPr id="30" name="文本框 29"/>
          <p:cNvSpPr txBox="1"/>
          <p:nvPr userDrawn="1"/>
        </p:nvSpPr>
        <p:spPr>
          <a:xfrm>
            <a:off x="904464" y="4689999"/>
            <a:ext cx="560612"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icon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文本占位符 36"/>
          <p:cNvSpPr>
            <a:spLocks noGrp="1"/>
          </p:cNvSpPr>
          <p:nvPr>
            <p:ph type="body" sz="quarter" idx="16" hasCustomPrompt="1"/>
          </p:nvPr>
        </p:nvSpPr>
        <p:spPr>
          <a:xfrm>
            <a:off x="7723252" y="5415535"/>
            <a:ext cx="1703387" cy="306340"/>
          </a:xfrm>
        </p:spPr>
        <p:txBody>
          <a:bodyPr>
            <a:noAutofit/>
          </a:bodyPr>
          <a:lstStyle>
            <a:lvl1pPr algn="ctr">
              <a:defRPr sz="1600">
                <a:solidFill>
                  <a:schemeClr val="bg1">
                    <a:lumMod val="50000"/>
                  </a:schemeClr>
                </a:solidFill>
                <a:latin typeface="微软雅黑" panose="020B0503020204020204" pitchFamily="34" charset="-122"/>
                <a:ea typeface="微软雅黑" panose="020B0503020204020204" pitchFamily="34" charset="-122"/>
              </a:defRPr>
            </a:lvl1pPr>
          </a:lstStyle>
          <a:p>
            <a:pPr lvl="0"/>
            <a:r>
              <a:rPr lang="zh-CN" altLang="en-US"/>
              <a:t>图注（可选）</a:t>
            </a:r>
          </a:p>
        </p:txBody>
      </p:sp>
      <p:sp>
        <p:nvSpPr>
          <p:cNvPr id="2" name="标题 1"/>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4" name="灯片编号占位符 3"/>
          <p:cNvSpPr>
            <a:spLocks noGrp="1"/>
          </p:cNvSpPr>
          <p:nvPr>
            <p:ph type="sldNum" sz="quarter" idx="17"/>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183624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表(Chart)页">
    <p:spTree>
      <p:nvGrpSpPr>
        <p:cNvPr id="1" name=""/>
        <p:cNvGrpSpPr/>
        <p:nvPr/>
      </p:nvGrpSpPr>
      <p:grpSpPr>
        <a:xfrm>
          <a:off x="0" y="0"/>
          <a:ext cx="0" cy="0"/>
          <a:chOff x="0" y="0"/>
          <a:chExt cx="0" cy="0"/>
        </a:xfrm>
      </p:grpSpPr>
      <p:sp>
        <p:nvSpPr>
          <p:cNvPr id="12" name="图片占位符 15"/>
          <p:cNvSpPr>
            <a:spLocks noGrp="1"/>
          </p:cNvSpPr>
          <p:nvPr>
            <p:ph type="pic" sz="quarter" idx="17" hasCustomPrompt="1"/>
          </p:nvPr>
        </p:nvSpPr>
        <p:spPr>
          <a:xfrm>
            <a:off x="801085" y="1351365"/>
            <a:ext cx="2928638" cy="3904850"/>
          </a:xfrm>
        </p:spPr>
        <p:txBody>
          <a:bodyPr anchor="ctr">
            <a:normAutofit/>
          </a:bodyPr>
          <a:lstStyle>
            <a:lvl1pPr algn="ctr">
              <a:defRPr sz="2600">
                <a:latin typeface="微软雅黑" panose="020B0503020204020204" pitchFamily="34" charset="-122"/>
                <a:ea typeface="微软雅黑" panose="020B0503020204020204" pitchFamily="34" charset="-122"/>
              </a:defRPr>
            </a:lvl1pPr>
          </a:lstStyle>
          <a:p>
            <a:r>
              <a:rPr lang="zh-CN" altLang="en-US" dirty="0"/>
              <a:t>单击此处插入</a:t>
            </a:r>
            <a:endParaRPr lang="en-US" altLang="zh-CN" dirty="0"/>
          </a:p>
          <a:p>
            <a:r>
              <a:rPr lang="en-US" altLang="zh-CN" dirty="0"/>
              <a:t>3:4</a:t>
            </a:r>
            <a:r>
              <a:rPr lang="zh-CN" altLang="en-US" dirty="0"/>
              <a:t>（纵向）图片</a:t>
            </a:r>
          </a:p>
        </p:txBody>
      </p:sp>
      <p:sp>
        <p:nvSpPr>
          <p:cNvPr id="13" name="文本占位符 36"/>
          <p:cNvSpPr>
            <a:spLocks noGrp="1"/>
          </p:cNvSpPr>
          <p:nvPr>
            <p:ph type="body" sz="quarter" idx="16" hasCustomPrompt="1"/>
          </p:nvPr>
        </p:nvSpPr>
        <p:spPr>
          <a:xfrm>
            <a:off x="1413711" y="5415535"/>
            <a:ext cx="1703387" cy="306340"/>
          </a:xfrm>
        </p:spPr>
        <p:txBody>
          <a:bodyPr>
            <a:noAutofit/>
          </a:bodyPr>
          <a:lstStyle>
            <a:lvl1pPr algn="ctr">
              <a:defRPr sz="1600">
                <a:solidFill>
                  <a:schemeClr val="bg1">
                    <a:lumMod val="50000"/>
                  </a:schemeClr>
                </a:solidFill>
                <a:latin typeface="微软雅黑" panose="020B0503020204020204" pitchFamily="34" charset="-122"/>
                <a:ea typeface="微软雅黑" panose="020B0503020204020204" pitchFamily="34" charset="-122"/>
              </a:defRPr>
            </a:lvl1pPr>
          </a:lstStyle>
          <a:p>
            <a:pPr lvl="0"/>
            <a:r>
              <a:rPr lang="zh-CN" altLang="en-US"/>
              <a:t>图注（可选）</a:t>
            </a:r>
          </a:p>
        </p:txBody>
      </p:sp>
      <p:sp>
        <p:nvSpPr>
          <p:cNvPr id="14" name="文本占位符 7"/>
          <p:cNvSpPr>
            <a:spLocks noGrp="1"/>
          </p:cNvSpPr>
          <p:nvPr>
            <p:ph type="body" sz="quarter" idx="12" hasCustomPrompt="1"/>
          </p:nvPr>
        </p:nvSpPr>
        <p:spPr>
          <a:xfrm>
            <a:off x="4305300" y="1817024"/>
            <a:ext cx="6515100" cy="1408776"/>
          </a:xfrm>
        </p:spPr>
        <p:txBody>
          <a:bodyPr vert="horz" lIns="91440" tIns="45720" rIns="91440" bIns="45720" rtlCol="0" anchor="t">
            <a:noAutofit/>
          </a:bodyPr>
          <a:lstStyle>
            <a:lvl1pPr marL="0" marR="0" indent="0" algn="just" fontAlgn="auto">
              <a:lnSpc>
                <a:spcPct val="120000"/>
              </a:lnSpc>
              <a:spcBef>
                <a:spcPct val="0"/>
              </a:spcBef>
              <a:spcAft>
                <a:spcPts val="0"/>
              </a:spcAft>
              <a:buClrTx/>
              <a:buSzTx/>
              <a:buFontTx/>
              <a:buNone/>
              <a:tabLst/>
              <a:defRPr kumimoji="0" lang="zh-CN" altLang="en-US" sz="1400" b="0" i="0" u="none" strike="noStrike" cap="none" spc="0" normalizeH="0" baseline="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fontAlgn="auto">
              <a:spcBef>
                <a:spcPct val="0"/>
              </a:spcBef>
              <a:spcAft>
                <a:spcPts val="0"/>
              </a:spcAft>
              <a:buClrTx/>
              <a:buSzTx/>
              <a:buFontTx/>
              <a:buNone/>
              <a:tabLst/>
            </a:pPr>
            <a:r>
              <a:rPr lang="zh-CN" altLang="en-US" dirty="0"/>
              <a:t>单击以键入文本</a:t>
            </a:r>
          </a:p>
        </p:txBody>
      </p:sp>
      <p:sp>
        <p:nvSpPr>
          <p:cNvPr id="15" name="文本占位符 7"/>
          <p:cNvSpPr>
            <a:spLocks noGrp="1"/>
          </p:cNvSpPr>
          <p:nvPr>
            <p:ph type="body" sz="quarter" idx="18" hasCustomPrompt="1"/>
          </p:nvPr>
        </p:nvSpPr>
        <p:spPr>
          <a:xfrm>
            <a:off x="4305300" y="1351365"/>
            <a:ext cx="2986008" cy="350634"/>
          </a:xfrm>
        </p:spPr>
        <p:txBody>
          <a:bodyPr vert="horz" lIns="91440" tIns="45720" rIns="91440" bIns="45720" rtlCol="0" anchor="ctr">
            <a:noAutofit/>
          </a:bodyPr>
          <a:lstStyle>
            <a:lvl1pPr algn="just">
              <a:defRPr kumimoji="0" lang="zh-CN" altLang="en-US" sz="2000" b="0" i="0" u="none" strike="noStrike" cap="none" spc="0" normalizeH="0" baseline="0" smtClean="0">
                <a:ln>
                  <a:noFill/>
                </a:ln>
                <a:solidFill>
                  <a:srgbClr val="44546A"/>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fontAlgn="auto">
              <a:spcBef>
                <a:spcPct val="0"/>
              </a:spcBef>
              <a:spcAft>
                <a:spcPts val="0"/>
              </a:spcAft>
              <a:buClrTx/>
              <a:buSzTx/>
              <a:buFontTx/>
              <a:buNone/>
              <a:tabLst/>
            </a:pPr>
            <a:r>
              <a:rPr lang="zh-CN" altLang="en-US" dirty="0"/>
              <a:t>标题</a:t>
            </a:r>
          </a:p>
        </p:txBody>
      </p:sp>
      <p:sp>
        <p:nvSpPr>
          <p:cNvPr id="2" name="标题 1"/>
          <p:cNvSpPr>
            <a:spLocks noGrp="1"/>
          </p:cNvSpPr>
          <p:nvPr>
            <p:ph type="title" hasCustomPrompt="1"/>
          </p:nvPr>
        </p:nvSpPr>
        <p:spPr/>
        <p:txBody>
          <a:bodyPr/>
          <a:lstStyle>
            <a:lvl1pPr marL="0" marR="0" indent="0" fontAlgn="auto">
              <a:spcBef>
                <a:spcPct val="0"/>
              </a:spcBef>
              <a:spcAft>
                <a:spcPts val="0"/>
              </a:spcAft>
              <a:buClrTx/>
              <a:buSzTx/>
              <a:buFontTx/>
              <a:buNone/>
              <a:tabLst/>
              <a:defRPr>
                <a:latin typeface="微软雅黑" panose="020B0503020204020204" pitchFamily="34" charset="-122"/>
                <a:ea typeface="微软雅黑" panose="020B0503020204020204" pitchFamily="34" charset="-122"/>
              </a:defRPr>
            </a:lvl1pPr>
          </a:lstStyle>
          <a:p>
            <a:pPr marL="0" marR="0" lvl="0" indent="0" fontAlgn="auto">
              <a:spcBef>
                <a:spcPct val="0"/>
              </a:spcBef>
              <a:spcAft>
                <a:spcPts val="0"/>
              </a:spcAft>
              <a:buClrTx/>
              <a:buSzTx/>
              <a:buFontTx/>
              <a:buNone/>
              <a:tabLst/>
            </a:pPr>
            <a:r>
              <a:rPr lang="zh-CN" altLang="en-US"/>
              <a:t>本页为示例，图表和数据请至母版中编辑</a:t>
            </a:r>
          </a:p>
        </p:txBody>
      </p:sp>
      <p:sp>
        <p:nvSpPr>
          <p:cNvPr id="4" name="灯片编号占位符 3"/>
          <p:cNvSpPr>
            <a:spLocks noGrp="1"/>
          </p:cNvSpPr>
          <p:nvPr>
            <p:ph type="sldNum" sz="quarter" idx="19"/>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466318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联系我们">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29600" y="1"/>
            <a:ext cx="3962400" cy="6874262"/>
          </a:xfrm>
          <a:custGeom>
            <a:avLst/>
            <a:gdLst>
              <a:gd name="connsiteX0" fmla="*/ 0 w 3962400"/>
              <a:gd name="connsiteY0" fmla="*/ 0 h 6874262"/>
              <a:gd name="connsiteX1" fmla="*/ 3962400 w 3962400"/>
              <a:gd name="connsiteY1" fmla="*/ 0 h 6874262"/>
              <a:gd name="connsiteX2" fmla="*/ 3962400 w 3962400"/>
              <a:gd name="connsiteY2" fmla="*/ 6874262 h 6874262"/>
              <a:gd name="connsiteX3" fmla="*/ 0 w 3962400"/>
              <a:gd name="connsiteY3" fmla="*/ 6874262 h 6874262"/>
            </a:gdLst>
            <a:ahLst/>
            <a:cxnLst>
              <a:cxn ang="0">
                <a:pos x="connsiteX0" y="connsiteY0"/>
              </a:cxn>
              <a:cxn ang="0">
                <a:pos x="connsiteX1" y="connsiteY1"/>
              </a:cxn>
              <a:cxn ang="0">
                <a:pos x="connsiteX2" y="connsiteY2"/>
              </a:cxn>
              <a:cxn ang="0">
                <a:pos x="connsiteX3" y="connsiteY3"/>
              </a:cxn>
            </a:cxnLst>
            <a:rect l="l" t="t" r="r" b="b"/>
            <a:pathLst>
              <a:path w="3962400" h="6874262">
                <a:moveTo>
                  <a:pt x="0" y="0"/>
                </a:moveTo>
                <a:lnTo>
                  <a:pt x="3962400" y="0"/>
                </a:lnTo>
                <a:lnTo>
                  <a:pt x="3962400" y="6874262"/>
                </a:lnTo>
                <a:lnTo>
                  <a:pt x="0" y="6874262"/>
                </a:lnTo>
                <a:close/>
              </a:path>
            </a:pathLst>
          </a:custGeom>
        </p:spPr>
      </p:pic>
      <p:sp>
        <p:nvSpPr>
          <p:cNvPr id="4" name="矩形 3"/>
          <p:cNvSpPr/>
          <p:nvPr userDrawn="1"/>
        </p:nvSpPr>
        <p:spPr>
          <a:xfrm>
            <a:off x="8229600" y="0"/>
            <a:ext cx="3962400"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9220200" y="1855330"/>
            <a:ext cx="2070100" cy="646331"/>
          </a:xfrm>
          <a:prstGeom prst="rect">
            <a:avLst/>
          </a:prstGeom>
          <a:noFill/>
        </p:spPr>
        <p:txBody>
          <a:bodyPr wrap="square" rtlCol="0">
            <a:spAutoFit/>
          </a:bodyPr>
          <a:lstStyle/>
          <a:p>
            <a:pPr algn="dist"/>
            <a:r>
              <a:rPr lang="zh-CN" altLang="en-US" sz="3600" dirty="0">
                <a:solidFill>
                  <a:schemeClr val="bg1"/>
                </a:solidFill>
                <a:latin typeface="微软雅黑" panose="020B0503020204020204" pitchFamily="34" charset="-122"/>
                <a:ea typeface="微软雅黑" panose="020B0503020204020204" pitchFamily="34" charset="-122"/>
              </a:rPr>
              <a:t>联系我们</a:t>
            </a:r>
          </a:p>
        </p:txBody>
      </p:sp>
      <p:pic>
        <p:nvPicPr>
          <p:cNvPr id="7" name="图片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081" y="167387"/>
            <a:ext cx="1523428" cy="909825"/>
          </a:xfrm>
          <a:prstGeom prst="rect">
            <a:avLst/>
          </a:prstGeom>
        </p:spPr>
      </p:pic>
      <p:sp>
        <p:nvSpPr>
          <p:cNvPr id="21" name="矩形 20"/>
          <p:cNvSpPr/>
          <p:nvPr userDrawn="1"/>
        </p:nvSpPr>
        <p:spPr>
          <a:xfrm>
            <a:off x="9776298" y="5003322"/>
            <a:ext cx="1284051" cy="12840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9941667" y="5317877"/>
            <a:ext cx="953312"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二维码</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粘贴处 </a:t>
            </a:r>
          </a:p>
        </p:txBody>
      </p:sp>
      <p:sp>
        <p:nvSpPr>
          <p:cNvPr id="3" name="灯片编号占位符 2"/>
          <p:cNvSpPr>
            <a:spLocks noGrp="1"/>
          </p:cNvSpPr>
          <p:nvPr>
            <p:ph type="sldNum" sz="quarter" idx="31"/>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1701707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封底">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5" name="图片 4"/>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873622" y="2367243"/>
            <a:ext cx="2194686" cy="1310714"/>
          </a:xfrm>
          <a:prstGeom prst="rect">
            <a:avLst/>
          </a:prstGeom>
        </p:spPr>
      </p:pic>
      <p:sp>
        <p:nvSpPr>
          <p:cNvPr id="6" name="矩形 5"/>
          <p:cNvSpPr/>
          <p:nvPr userDrawn="1"/>
        </p:nvSpPr>
        <p:spPr>
          <a:xfrm>
            <a:off x="5262282" y="0"/>
            <a:ext cx="4957482" cy="6858000"/>
          </a:xfrm>
          <a:prstGeom prst="rect">
            <a:avLst/>
          </a:prstGeom>
          <a:solidFill>
            <a:srgbClr val="20355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1" name="文本框 10"/>
          <p:cNvSpPr txBox="1"/>
          <p:nvPr userDrawn="1"/>
        </p:nvSpPr>
        <p:spPr>
          <a:xfrm>
            <a:off x="5778500" y="2560935"/>
            <a:ext cx="3925048" cy="923330"/>
          </a:xfrm>
          <a:prstGeom prst="rect">
            <a:avLst/>
          </a:prstGeom>
          <a:noFill/>
        </p:spPr>
        <p:txBody>
          <a:bodyPr wrap="square" rtlCol="0">
            <a:spAutoFit/>
          </a:bodyPr>
          <a:lstStyle/>
          <a:p>
            <a:pPr algn="ctr"/>
            <a:r>
              <a:rPr lang="en-US" altLang="zh-CN" sz="5400" b="0" i="0" dirty="0">
                <a:solidFill>
                  <a:schemeClr val="bg1"/>
                </a:solidFill>
                <a:latin typeface="思源黑体 CN Bold" panose="020B0800000000000000" pitchFamily="34" charset="-122"/>
                <a:ea typeface="思源黑体 CN Bold" panose="020B0800000000000000" pitchFamily="34" charset="-122"/>
              </a:rPr>
              <a:t>Thanks</a:t>
            </a:r>
            <a:endParaRPr lang="zh-CN" altLang="en-US" sz="5400" b="0" i="0" dirty="0">
              <a:solidFill>
                <a:schemeClr val="bg1"/>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22826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封面-2">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图片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36382" y="0"/>
            <a:ext cx="1523428" cy="909825"/>
          </a:xfrm>
          <a:prstGeom prst="rect">
            <a:avLst/>
          </a:prstGeom>
        </p:spPr>
      </p:pic>
      <p:sp>
        <p:nvSpPr>
          <p:cNvPr id="5" name="矩形 4"/>
          <p:cNvSpPr/>
          <p:nvPr userDrawn="1"/>
        </p:nvSpPr>
        <p:spPr>
          <a:xfrm>
            <a:off x="1036170" y="0"/>
            <a:ext cx="395493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文本占位符 7"/>
          <p:cNvSpPr>
            <a:spLocks noGrp="1"/>
          </p:cNvSpPr>
          <p:nvPr>
            <p:ph type="body" sz="quarter" idx="10" hasCustomPrompt="1"/>
          </p:nvPr>
        </p:nvSpPr>
        <p:spPr>
          <a:xfrm>
            <a:off x="1198282" y="1451698"/>
            <a:ext cx="3630706" cy="1022350"/>
          </a:xfrm>
        </p:spPr>
        <p:txBody>
          <a:bodyPr vert="horz" lIns="91440" tIns="45720" rIns="91440" bIns="45720" rtlCol="0" anchor="ctr">
            <a:normAutofit/>
          </a:bodyPr>
          <a:lstStyle>
            <a:lvl1pPr>
              <a:defRPr lang="zh-CN" altLang="en-US" sz="3400" b="1" smtClean="0">
                <a:solidFill>
                  <a:schemeClr val="bg1"/>
                </a:solidFill>
                <a:latin typeface="思源黑体 CN Normal" panose="020B0400000000000000" pitchFamily="34" charset="-122"/>
                <a:ea typeface="思源黑体 CN Normal" panose="020B0400000000000000" pitchFamily="34" charset="-122"/>
                <a:cs typeface="+mj-cs"/>
              </a:defRPr>
            </a:lvl1pPr>
            <a:lvl2pPr marL="457200" indent="0">
              <a:buNone/>
              <a:defRPr lang="zh-CN" altLang="en-US" smtClean="0"/>
            </a:lvl2pPr>
            <a:lvl3pPr>
              <a:defRPr lang="zh-CN" altLang="en-US" smtClean="0"/>
            </a:lvl3pPr>
            <a:lvl4pPr>
              <a:defRPr lang="zh-CN" altLang="en-US" smtClean="0"/>
            </a:lvl4pPr>
            <a:lvl5pPr>
              <a:defRPr lang="zh-CN" altLang="en-US"/>
            </a:lvl5pPr>
          </a:lstStyle>
          <a:p>
            <a:pPr lvl="0" algn="r">
              <a:spcBef>
                <a:spcPct val="0"/>
              </a:spcBef>
              <a:buNone/>
            </a:pPr>
            <a:r>
              <a:rPr lang="en-US" altLang="zh-CN" dirty="0"/>
              <a:t>PROPOSAL</a:t>
            </a:r>
          </a:p>
          <a:p>
            <a:pPr lvl="0" algn="r">
              <a:spcBef>
                <a:spcPct val="0"/>
              </a:spcBef>
              <a:buNone/>
            </a:pPr>
            <a:r>
              <a:rPr lang="en-US" altLang="zh-CN" dirty="0"/>
              <a:t>PRESENTATION</a:t>
            </a:r>
            <a:endParaRPr lang="zh-CN" altLang="en-US" dirty="0"/>
          </a:p>
        </p:txBody>
      </p:sp>
      <p:sp>
        <p:nvSpPr>
          <p:cNvPr id="16" name="文本占位符 7"/>
          <p:cNvSpPr>
            <a:spLocks noGrp="1"/>
          </p:cNvSpPr>
          <p:nvPr>
            <p:ph type="body" sz="quarter" idx="11" hasCustomPrompt="1"/>
          </p:nvPr>
        </p:nvSpPr>
        <p:spPr>
          <a:xfrm>
            <a:off x="1198282" y="3251247"/>
            <a:ext cx="3630706" cy="658235"/>
          </a:xfrm>
        </p:spPr>
        <p:txBody>
          <a:bodyPr vert="horz" lIns="91440" tIns="45720" rIns="91440" bIns="45720" rtlCol="0">
            <a:normAutofit/>
          </a:bodyPr>
          <a:lstStyle>
            <a:lvl1pPr>
              <a:defRPr lang="zh-CN" altLang="en-US" sz="1800" smtClean="0">
                <a:solidFill>
                  <a:schemeClr val="bg1"/>
                </a:solidFill>
                <a:latin typeface="思源黑体 CN Normal" panose="020B0400000000000000" pitchFamily="34" charset="-122"/>
                <a:ea typeface="思源黑体 CN Normal" panose="020B0400000000000000" pitchFamily="34" charset="-122"/>
              </a:defRPr>
            </a:lvl1pPr>
          </a:lstStyle>
          <a:p>
            <a:pPr marL="0" indent="0" algn="r">
              <a:buNone/>
            </a:pPr>
            <a:r>
              <a:rPr lang="en-US" altLang="zh-CN" sz="1800" dirty="0">
                <a:solidFill>
                  <a:schemeClr val="bg1"/>
                </a:solidFill>
                <a:latin typeface="微软雅黑" panose="020B0503020204020204" pitchFamily="34" charset="-122"/>
                <a:ea typeface="微软雅黑" panose="020B0503020204020204" pitchFamily="34" charset="-122"/>
              </a:rPr>
              <a:t>Our proposal presentation</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hasCustomPrompt="1"/>
          </p:nvPr>
        </p:nvSpPr>
        <p:spPr>
          <a:xfrm>
            <a:off x="3826593" y="4092097"/>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2017/2/4</a:t>
            </a:r>
            <a:endParaRPr lang="zh-CN" altLang="en-US" dirty="0"/>
          </a:p>
        </p:txBody>
      </p:sp>
    </p:spTree>
    <p:extLst>
      <p:ext uri="{BB962C8B-B14F-4D97-AF65-F5344CB8AC3E}">
        <p14:creationId xmlns:p14="http://schemas.microsoft.com/office/powerpoint/2010/main" val="2273721050"/>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封面-3">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1"/>
          </a:xfrm>
          <a:prstGeom prst="rect">
            <a:avLst/>
          </a:prstGeom>
        </p:spPr>
      </p:pic>
      <p:sp>
        <p:nvSpPr>
          <p:cNvPr id="14" name="矩形 13"/>
          <p:cNvSpPr/>
          <p:nvPr userDrawn="1"/>
        </p:nvSpPr>
        <p:spPr>
          <a:xfrm>
            <a:off x="-11792" y="3080317"/>
            <a:ext cx="2639291" cy="1832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5" name="矩形 14"/>
          <p:cNvSpPr/>
          <p:nvPr userDrawn="1"/>
        </p:nvSpPr>
        <p:spPr>
          <a:xfrm>
            <a:off x="2902527" y="3076574"/>
            <a:ext cx="9289473" cy="1836000"/>
          </a:xfrm>
          <a:prstGeom prst="rect">
            <a:avLst/>
          </a:prstGeom>
          <a:solidFill>
            <a:schemeClr val="bg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8" name="图片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6540" y="3154626"/>
            <a:ext cx="2725270" cy="1627592"/>
          </a:xfrm>
          <a:prstGeom prst="rect">
            <a:avLst/>
          </a:prstGeom>
        </p:spPr>
      </p:pic>
      <p:sp>
        <p:nvSpPr>
          <p:cNvPr id="12" name="文本占位符 7"/>
          <p:cNvSpPr>
            <a:spLocks noGrp="1"/>
          </p:cNvSpPr>
          <p:nvPr>
            <p:ph type="body" sz="quarter" idx="10" hasCustomPrompt="1"/>
          </p:nvPr>
        </p:nvSpPr>
        <p:spPr>
          <a:xfrm>
            <a:off x="3370726" y="3362856"/>
            <a:ext cx="5974878" cy="840230"/>
          </a:xfrm>
        </p:spPr>
        <p:txBody>
          <a:bodyPr wrap="square">
            <a:spAutoFit/>
          </a:bodyPr>
          <a:lstStyle>
            <a:lvl1pPr marL="0" indent="0">
              <a:buNone/>
              <a:defRPr lang="zh-CN" altLang="en-US" sz="54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单击此处添加标题</a:t>
            </a:r>
          </a:p>
        </p:txBody>
      </p:sp>
      <p:sp>
        <p:nvSpPr>
          <p:cNvPr id="13" name="文本占位符 7"/>
          <p:cNvSpPr>
            <a:spLocks noGrp="1"/>
          </p:cNvSpPr>
          <p:nvPr>
            <p:ph type="body" sz="quarter" idx="11" hasCustomPrompt="1"/>
          </p:nvPr>
        </p:nvSpPr>
        <p:spPr>
          <a:xfrm>
            <a:off x="3370726" y="4222636"/>
            <a:ext cx="4433611" cy="369332"/>
          </a:xfrm>
        </p:spPr>
        <p:txBody>
          <a:bodyPr wrap="square">
            <a:spAutoFit/>
          </a:bodyPr>
          <a:lstStyle>
            <a:lvl1pPr marL="0" indent="0">
              <a:buNone/>
              <a:defRPr lang="zh-CN" altLang="en-US" sz="20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单击此处添加副标题</a:t>
            </a:r>
          </a:p>
        </p:txBody>
      </p:sp>
      <p:sp>
        <p:nvSpPr>
          <p:cNvPr id="10" name="文本占位符 2"/>
          <p:cNvSpPr>
            <a:spLocks noGrp="1"/>
          </p:cNvSpPr>
          <p:nvPr>
            <p:ph type="body" sz="quarter" idx="12" hasCustomPrompt="1"/>
          </p:nvPr>
        </p:nvSpPr>
        <p:spPr>
          <a:xfrm>
            <a:off x="9867209" y="4300327"/>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2017/2/4</a:t>
            </a:r>
            <a:endParaRPr lang="zh-CN" altLang="en-US" dirty="0"/>
          </a:p>
        </p:txBody>
      </p:sp>
      <p:pic>
        <p:nvPicPr>
          <p:cNvPr id="11" name="图片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36382" y="0"/>
            <a:ext cx="1523428" cy="909825"/>
          </a:xfrm>
          <a:prstGeom prst="rect">
            <a:avLst/>
          </a:prstGeom>
        </p:spPr>
      </p:pic>
    </p:spTree>
    <p:extLst>
      <p:ext uri="{BB962C8B-B14F-4D97-AF65-F5344CB8AC3E}">
        <p14:creationId xmlns:p14="http://schemas.microsoft.com/office/powerpoint/2010/main" val="337839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封面-4">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983" y="1"/>
            <a:ext cx="12249966" cy="6874262"/>
          </a:xfrm>
          <a:prstGeom prst="rect">
            <a:avLst/>
          </a:prstGeom>
        </p:spPr>
      </p:pic>
      <p:sp>
        <p:nvSpPr>
          <p:cNvPr id="14" name="矩形 13"/>
          <p:cNvSpPr/>
          <p:nvPr userDrawn="1"/>
        </p:nvSpPr>
        <p:spPr>
          <a:xfrm>
            <a:off x="-28983" y="0"/>
            <a:ext cx="12249966"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5" name="矩形 14"/>
          <p:cNvSpPr/>
          <p:nvPr userDrawn="1"/>
        </p:nvSpPr>
        <p:spPr>
          <a:xfrm>
            <a:off x="-28983" y="2371725"/>
            <a:ext cx="2639291" cy="1834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6" name="矩形 15"/>
          <p:cNvSpPr/>
          <p:nvPr userDrawn="1"/>
        </p:nvSpPr>
        <p:spPr>
          <a:xfrm>
            <a:off x="2902527" y="2371725"/>
            <a:ext cx="9289473" cy="1834736"/>
          </a:xfrm>
          <a:prstGeom prst="rect">
            <a:avLst/>
          </a:prstGeom>
          <a:gradFill flip="none" rotWithShape="1">
            <a:gsLst>
              <a:gs pos="0">
                <a:schemeClr val="accent1"/>
              </a:gs>
              <a:gs pos="100000">
                <a:schemeClr val="bg1">
                  <a:alpha val="40000"/>
                </a:schemeClr>
              </a:gs>
              <a:gs pos="82000">
                <a:schemeClr val="accent1">
                  <a:lumMod val="30000"/>
                  <a:lumOff val="70000"/>
                  <a:alpha val="4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Unicode MS" panose="020B0604020202020204" pitchFamily="34" charset="-122"/>
              <a:ea typeface="Arial Unicode MS" panose="020B0604020202020204" pitchFamily="34" charset="-122"/>
            </a:endParaRPr>
          </a:p>
        </p:txBody>
      </p:sp>
      <p:pic>
        <p:nvPicPr>
          <p:cNvPr id="18" name="图片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36382" y="0"/>
            <a:ext cx="1523428" cy="909825"/>
          </a:xfrm>
          <a:prstGeom prst="rect">
            <a:avLst/>
          </a:prstGeom>
        </p:spPr>
      </p:pic>
      <p:pic>
        <p:nvPicPr>
          <p:cNvPr id="8" name="图片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6540" y="2475297"/>
            <a:ext cx="2725270" cy="1627592"/>
          </a:xfrm>
          <a:prstGeom prst="rect">
            <a:avLst/>
          </a:prstGeom>
        </p:spPr>
      </p:pic>
      <p:sp>
        <p:nvSpPr>
          <p:cNvPr id="12" name="文本占位符 7"/>
          <p:cNvSpPr>
            <a:spLocks noGrp="1"/>
          </p:cNvSpPr>
          <p:nvPr>
            <p:ph type="body" sz="quarter" idx="10" hasCustomPrompt="1"/>
          </p:nvPr>
        </p:nvSpPr>
        <p:spPr>
          <a:xfrm>
            <a:off x="3370726" y="2683846"/>
            <a:ext cx="5974878" cy="840230"/>
          </a:xfrm>
        </p:spPr>
        <p:txBody>
          <a:bodyPr wrap="square">
            <a:spAutoFit/>
          </a:bodyPr>
          <a:lstStyle>
            <a:lvl1pPr marL="0" indent="0">
              <a:buNone/>
              <a:defRPr lang="zh-CN" altLang="en-US" sz="54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单击此处添加标题</a:t>
            </a:r>
          </a:p>
        </p:txBody>
      </p:sp>
      <p:sp>
        <p:nvSpPr>
          <p:cNvPr id="13" name="文本占位符 7"/>
          <p:cNvSpPr>
            <a:spLocks noGrp="1"/>
          </p:cNvSpPr>
          <p:nvPr>
            <p:ph type="body" sz="quarter" idx="11" hasCustomPrompt="1"/>
          </p:nvPr>
        </p:nvSpPr>
        <p:spPr>
          <a:xfrm>
            <a:off x="3370726" y="3543626"/>
            <a:ext cx="4433611" cy="369332"/>
          </a:xfrm>
        </p:spPr>
        <p:txBody>
          <a:bodyPr wrap="square">
            <a:spAutoFit/>
          </a:bodyPr>
          <a:lstStyle>
            <a:lvl1pPr marL="0" indent="0">
              <a:buNone/>
              <a:defRPr lang="zh-CN" altLang="en-US" sz="2000" u="none" smtClean="0">
                <a:solidFill>
                  <a:schemeClr val="bg1"/>
                </a:solidFill>
                <a:latin typeface="微软雅黑" panose="020B0503020204020204" pitchFamily="34" charset="-122"/>
                <a:ea typeface="微软雅黑" panose="020B0503020204020204" pitchFamily="34" charset="-122"/>
              </a:defRPr>
            </a:lvl1pPr>
          </a:lstStyle>
          <a:p>
            <a:pPr marL="0" lvl="0"/>
            <a:r>
              <a:rPr lang="zh-CN" altLang="en-US" dirty="0"/>
              <a:t>单击此处添加副标题</a:t>
            </a:r>
          </a:p>
        </p:txBody>
      </p:sp>
      <p:sp>
        <p:nvSpPr>
          <p:cNvPr id="10" name="文本占位符 2"/>
          <p:cNvSpPr>
            <a:spLocks noGrp="1"/>
          </p:cNvSpPr>
          <p:nvPr>
            <p:ph type="body" sz="quarter" idx="12" hasCustomPrompt="1"/>
          </p:nvPr>
        </p:nvSpPr>
        <p:spPr>
          <a:xfrm>
            <a:off x="8343209" y="3621317"/>
            <a:ext cx="1002395" cy="297288"/>
          </a:xfrm>
        </p:spPr>
        <p:txBody>
          <a:bodyPr anchor="ctr">
            <a:normAutofit/>
          </a:bodyPr>
          <a:lstStyle>
            <a:lvl1pPr algn="r">
              <a:defRPr lang="zh-CN" altLang="en-US" sz="1600" u="none" kern="1200">
                <a:solidFill>
                  <a:schemeClr val="bg1"/>
                </a:solidFill>
                <a:latin typeface="Arial Unicode MS" panose="020B0604020202020204" pitchFamily="34" charset="-122"/>
                <a:ea typeface="Arial Unicode MS" panose="020B0604020202020204" pitchFamily="34" charset="-122"/>
                <a:cs typeface="+mn-cs"/>
              </a:defRPr>
            </a:lvl1pPr>
          </a:lstStyle>
          <a:p>
            <a:pPr lvl="0"/>
            <a:r>
              <a:rPr lang="en-US" altLang="zh-CN" dirty="0"/>
              <a:t>2017/2/4</a:t>
            </a:r>
            <a:endParaRPr lang="zh-CN" altLang="en-US" dirty="0"/>
          </a:p>
        </p:txBody>
      </p:sp>
    </p:spTree>
    <p:extLst>
      <p:ext uri="{BB962C8B-B14F-4D97-AF65-F5344CB8AC3E}">
        <p14:creationId xmlns:p14="http://schemas.microsoft.com/office/powerpoint/2010/main" val="193155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分隔页">
    <p:spTree>
      <p:nvGrpSpPr>
        <p:cNvPr id="1" name=""/>
        <p:cNvGrpSpPr/>
        <p:nvPr/>
      </p:nvGrpSpPr>
      <p:grpSpPr>
        <a:xfrm>
          <a:off x="0" y="0"/>
          <a:ext cx="0" cy="0"/>
          <a:chOff x="0" y="0"/>
          <a:chExt cx="0" cy="0"/>
        </a:xfrm>
      </p:grpSpPr>
      <p:cxnSp>
        <p:nvCxnSpPr>
          <p:cNvPr id="12" name="直接连接符 11"/>
          <p:cNvCxnSpPr/>
          <p:nvPr userDrawn="1"/>
        </p:nvCxnSpPr>
        <p:spPr>
          <a:xfrm>
            <a:off x="1047750" y="895864"/>
            <a:ext cx="100965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3704491"/>
            <a:ext cx="12192000" cy="3417863"/>
          </a:xfrm>
          <a:prstGeom prst="rect">
            <a:avLst/>
          </a:prstGeom>
        </p:spPr>
      </p:pic>
      <p:sp>
        <p:nvSpPr>
          <p:cNvPr id="6" name="矩形 5"/>
          <p:cNvSpPr/>
          <p:nvPr userDrawn="1"/>
        </p:nvSpPr>
        <p:spPr>
          <a:xfrm>
            <a:off x="2738717" y="0"/>
            <a:ext cx="6714567" cy="5889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文本占位符 7"/>
          <p:cNvSpPr>
            <a:spLocks noGrp="1"/>
          </p:cNvSpPr>
          <p:nvPr>
            <p:ph type="body" sz="quarter" idx="10" hasCustomPrompt="1"/>
          </p:nvPr>
        </p:nvSpPr>
        <p:spPr>
          <a:xfrm>
            <a:off x="3108561" y="2325524"/>
            <a:ext cx="5974878" cy="1069526"/>
          </a:xfrm>
        </p:spPr>
        <p:txBody>
          <a:bodyPr vert="horz" lIns="91440" tIns="45720" rIns="91440" bIns="45720" rtlCol="0" anchor="ctr">
            <a:normAutofit/>
          </a:bodyPr>
          <a:lstStyle>
            <a:lvl1pPr algn="ctr">
              <a:defRPr lang="zh-CN" altLang="en-US" sz="4400" b="1" smtClean="0">
                <a:solidFill>
                  <a:schemeClr val="bg1"/>
                </a:solidFill>
                <a:latin typeface="思源黑体 CN Normal" panose="020B0400000000000000" pitchFamily="34" charset="-122"/>
                <a:ea typeface="思源黑体 CN Normal" panose="020B0400000000000000" pitchFamily="34" charset="-122"/>
                <a:cs typeface="+mj-cs"/>
              </a:defRPr>
            </a:lvl1pPr>
          </a:lstStyle>
          <a:p>
            <a:pPr lvl="0">
              <a:spcBef>
                <a:spcPct val="0"/>
              </a:spcBef>
              <a:buNone/>
            </a:pPr>
            <a:r>
              <a:rPr lang="en-US" altLang="zh-CN" dirty="0"/>
              <a:t>NEXT SECTION</a:t>
            </a:r>
            <a:endParaRPr lang="zh-CN" altLang="en-US" dirty="0"/>
          </a:p>
        </p:txBody>
      </p:sp>
      <p:sp>
        <p:nvSpPr>
          <p:cNvPr id="10" name="文本占位符 7"/>
          <p:cNvSpPr>
            <a:spLocks noGrp="1"/>
          </p:cNvSpPr>
          <p:nvPr>
            <p:ph type="body" sz="quarter" idx="11" hasCustomPrompt="1"/>
          </p:nvPr>
        </p:nvSpPr>
        <p:spPr>
          <a:xfrm>
            <a:off x="3677974" y="3581258"/>
            <a:ext cx="4444050" cy="637889"/>
          </a:xfrm>
        </p:spPr>
        <p:txBody>
          <a:bodyPr vert="horz" lIns="91440" tIns="45720" rIns="91440" bIns="45720" rtlCol="0">
            <a:normAutofit/>
          </a:bodyPr>
          <a:lstStyle>
            <a:lvl1pPr>
              <a:defRPr lang="zh-CN" altLang="en-US" sz="1600" smtClean="0">
                <a:solidFill>
                  <a:schemeClr val="bg1"/>
                </a:solidFill>
                <a:latin typeface="思源黑体 CN Normal" panose="020B0400000000000000" pitchFamily="34" charset="-122"/>
                <a:ea typeface="思源黑体 CN Normal" panose="020B0400000000000000" pitchFamily="34" charset="-122"/>
              </a:defRPr>
            </a:lvl1pPr>
          </a:lstStyle>
          <a:p>
            <a:pPr lvl="0">
              <a:lnSpc>
                <a:spcPct val="100000"/>
              </a:lnSpc>
            </a:pPr>
            <a:r>
              <a:rPr lang="en-US" altLang="zh-CN" dirty="0"/>
              <a:t>Next section</a:t>
            </a:r>
            <a:endParaRPr lang="zh-CN" altLang="en-US" dirty="0"/>
          </a:p>
        </p:txBody>
      </p:sp>
    </p:spTree>
    <p:extLst>
      <p:ext uri="{BB962C8B-B14F-4D97-AF65-F5344CB8AC3E}">
        <p14:creationId xmlns:p14="http://schemas.microsoft.com/office/powerpoint/2010/main" val="209953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3962400" cy="6874262"/>
          </a:xfrm>
          <a:custGeom>
            <a:avLst/>
            <a:gdLst>
              <a:gd name="connsiteX0" fmla="*/ 0 w 3962400"/>
              <a:gd name="connsiteY0" fmla="*/ 0 h 6874262"/>
              <a:gd name="connsiteX1" fmla="*/ 3962400 w 3962400"/>
              <a:gd name="connsiteY1" fmla="*/ 0 h 6874262"/>
              <a:gd name="connsiteX2" fmla="*/ 3962400 w 3962400"/>
              <a:gd name="connsiteY2" fmla="*/ 6874262 h 6874262"/>
              <a:gd name="connsiteX3" fmla="*/ 0 w 3962400"/>
              <a:gd name="connsiteY3" fmla="*/ 6874262 h 6874262"/>
            </a:gdLst>
            <a:ahLst/>
            <a:cxnLst>
              <a:cxn ang="0">
                <a:pos x="connsiteX0" y="connsiteY0"/>
              </a:cxn>
              <a:cxn ang="0">
                <a:pos x="connsiteX1" y="connsiteY1"/>
              </a:cxn>
              <a:cxn ang="0">
                <a:pos x="connsiteX2" y="connsiteY2"/>
              </a:cxn>
              <a:cxn ang="0">
                <a:pos x="connsiteX3" y="connsiteY3"/>
              </a:cxn>
            </a:cxnLst>
            <a:rect l="l" t="t" r="r" b="b"/>
            <a:pathLst>
              <a:path w="3962400" h="6874262">
                <a:moveTo>
                  <a:pt x="0" y="0"/>
                </a:moveTo>
                <a:lnTo>
                  <a:pt x="3962400" y="0"/>
                </a:lnTo>
                <a:lnTo>
                  <a:pt x="3962400" y="6874262"/>
                </a:lnTo>
                <a:lnTo>
                  <a:pt x="0" y="6874262"/>
                </a:lnTo>
                <a:close/>
              </a:path>
            </a:pathLst>
          </a:custGeom>
        </p:spPr>
      </p:pic>
      <p:sp>
        <p:nvSpPr>
          <p:cNvPr id="17" name="矩形 16"/>
          <p:cNvSpPr/>
          <p:nvPr userDrawn="1"/>
        </p:nvSpPr>
        <p:spPr>
          <a:xfrm>
            <a:off x="1" y="0"/>
            <a:ext cx="3962400"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文本框 8"/>
          <p:cNvSpPr txBox="1"/>
          <p:nvPr userDrawn="1"/>
        </p:nvSpPr>
        <p:spPr>
          <a:xfrm>
            <a:off x="1168402" y="1791131"/>
            <a:ext cx="1714498" cy="646331"/>
          </a:xfrm>
          <a:prstGeom prst="rect">
            <a:avLst/>
          </a:prstGeom>
          <a:noFill/>
        </p:spPr>
        <p:txBody>
          <a:bodyPr wrap="square" rtlCol="0">
            <a:spAutoFit/>
          </a:bodyPr>
          <a:lstStyle/>
          <a:p>
            <a:pPr algn="dist"/>
            <a:r>
              <a:rPr lang="zh-CN" altLang="en-US" sz="3600" dirty="0">
                <a:solidFill>
                  <a:schemeClr val="bg1"/>
                </a:solidFill>
                <a:latin typeface="微软雅黑" panose="020B0503020204020204" pitchFamily="34" charset="-122"/>
                <a:ea typeface="微软雅黑" panose="020B0503020204020204" pitchFamily="34" charset="-122"/>
              </a:rPr>
              <a:t>目录</a:t>
            </a:r>
          </a:p>
        </p:txBody>
      </p:sp>
      <p:pic>
        <p:nvPicPr>
          <p:cNvPr id="16" name="图片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982" y="167387"/>
            <a:ext cx="1523428" cy="909825"/>
          </a:xfrm>
          <a:prstGeom prst="rect">
            <a:avLst/>
          </a:prstGeom>
        </p:spPr>
      </p:pic>
      <p:sp>
        <p:nvSpPr>
          <p:cNvPr id="39" name="Round Diagonal Corner Rectangle 9"/>
          <p:cNvSpPr/>
          <p:nvPr userDrawn="1"/>
        </p:nvSpPr>
        <p:spPr>
          <a:xfrm>
            <a:off x="4809386" y="1620567"/>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40" name="文本占位符 7"/>
          <p:cNvSpPr>
            <a:spLocks noGrp="1"/>
          </p:cNvSpPr>
          <p:nvPr>
            <p:ph type="body" sz="quarter" idx="12" hasCustomPrompt="1"/>
          </p:nvPr>
        </p:nvSpPr>
        <p:spPr>
          <a:xfrm>
            <a:off x="4809386" y="1681812"/>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41" name="文本占位符 7"/>
          <p:cNvSpPr>
            <a:spLocks noGrp="1"/>
          </p:cNvSpPr>
          <p:nvPr>
            <p:ph type="body" sz="quarter" idx="13" hasCustomPrompt="1"/>
          </p:nvPr>
        </p:nvSpPr>
        <p:spPr>
          <a:xfrm>
            <a:off x="5449955" y="1681811"/>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42" name="直接连接符 41"/>
          <p:cNvCxnSpPr>
            <a:cxnSpLocks/>
          </p:cNvCxnSpPr>
          <p:nvPr userDrawn="1"/>
        </p:nvCxnSpPr>
        <p:spPr>
          <a:xfrm>
            <a:off x="5449955" y="2114297"/>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Round Diagonal Corner Rectangle 9"/>
          <p:cNvSpPr/>
          <p:nvPr userDrawn="1"/>
        </p:nvSpPr>
        <p:spPr>
          <a:xfrm>
            <a:off x="4809386" y="2373007"/>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44" name="文本占位符 7"/>
          <p:cNvSpPr>
            <a:spLocks noGrp="1"/>
          </p:cNvSpPr>
          <p:nvPr>
            <p:ph type="body" sz="quarter" idx="16" hasCustomPrompt="1"/>
          </p:nvPr>
        </p:nvSpPr>
        <p:spPr>
          <a:xfrm>
            <a:off x="4809386" y="2434252"/>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45" name="文本占位符 7"/>
          <p:cNvSpPr>
            <a:spLocks noGrp="1"/>
          </p:cNvSpPr>
          <p:nvPr>
            <p:ph type="body" sz="quarter" idx="17" hasCustomPrompt="1"/>
          </p:nvPr>
        </p:nvSpPr>
        <p:spPr>
          <a:xfrm>
            <a:off x="5449955" y="2434251"/>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46" name="直接连接符 45"/>
          <p:cNvCxnSpPr>
            <a:cxnSpLocks/>
          </p:cNvCxnSpPr>
          <p:nvPr userDrawn="1"/>
        </p:nvCxnSpPr>
        <p:spPr>
          <a:xfrm>
            <a:off x="5449955" y="2866737"/>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Round Diagonal Corner Rectangle 9"/>
          <p:cNvSpPr/>
          <p:nvPr userDrawn="1"/>
        </p:nvSpPr>
        <p:spPr>
          <a:xfrm>
            <a:off x="4809386" y="3125447"/>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48" name="文本占位符 7"/>
          <p:cNvSpPr>
            <a:spLocks noGrp="1"/>
          </p:cNvSpPr>
          <p:nvPr>
            <p:ph type="body" sz="quarter" idx="20" hasCustomPrompt="1"/>
          </p:nvPr>
        </p:nvSpPr>
        <p:spPr>
          <a:xfrm>
            <a:off x="4809386" y="3186692"/>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49" name="文本占位符 7"/>
          <p:cNvSpPr>
            <a:spLocks noGrp="1"/>
          </p:cNvSpPr>
          <p:nvPr>
            <p:ph type="body" sz="quarter" idx="21" hasCustomPrompt="1"/>
          </p:nvPr>
        </p:nvSpPr>
        <p:spPr>
          <a:xfrm>
            <a:off x="5449955" y="3186691"/>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50" name="直接连接符 49"/>
          <p:cNvCxnSpPr>
            <a:cxnSpLocks/>
          </p:cNvCxnSpPr>
          <p:nvPr userDrawn="1"/>
        </p:nvCxnSpPr>
        <p:spPr>
          <a:xfrm>
            <a:off x="5449955" y="3619177"/>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Round Diagonal Corner Rectangle 9"/>
          <p:cNvSpPr/>
          <p:nvPr userDrawn="1"/>
        </p:nvSpPr>
        <p:spPr>
          <a:xfrm>
            <a:off x="4809386" y="3902041"/>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52" name="文本占位符 7"/>
          <p:cNvSpPr>
            <a:spLocks noGrp="1"/>
          </p:cNvSpPr>
          <p:nvPr>
            <p:ph type="body" sz="quarter" idx="24" hasCustomPrompt="1"/>
          </p:nvPr>
        </p:nvSpPr>
        <p:spPr>
          <a:xfrm>
            <a:off x="4809386" y="3963286"/>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53" name="文本占位符 7"/>
          <p:cNvSpPr>
            <a:spLocks noGrp="1"/>
          </p:cNvSpPr>
          <p:nvPr>
            <p:ph type="body" sz="quarter" idx="25" hasCustomPrompt="1"/>
          </p:nvPr>
        </p:nvSpPr>
        <p:spPr>
          <a:xfrm>
            <a:off x="5449955" y="3963285"/>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54" name="直接连接符 53"/>
          <p:cNvCxnSpPr>
            <a:cxnSpLocks/>
          </p:cNvCxnSpPr>
          <p:nvPr userDrawn="1"/>
        </p:nvCxnSpPr>
        <p:spPr>
          <a:xfrm>
            <a:off x="5449955" y="4395771"/>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Round Diagonal Corner Rectangle 9"/>
          <p:cNvSpPr/>
          <p:nvPr userDrawn="1"/>
        </p:nvSpPr>
        <p:spPr>
          <a:xfrm>
            <a:off x="4809386" y="4716793"/>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72" name="文本占位符 7"/>
          <p:cNvSpPr>
            <a:spLocks noGrp="1"/>
          </p:cNvSpPr>
          <p:nvPr>
            <p:ph type="body" sz="quarter" idx="26" hasCustomPrompt="1"/>
          </p:nvPr>
        </p:nvSpPr>
        <p:spPr>
          <a:xfrm>
            <a:off x="4809386" y="4778038"/>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73" name="文本占位符 7"/>
          <p:cNvSpPr>
            <a:spLocks noGrp="1"/>
          </p:cNvSpPr>
          <p:nvPr>
            <p:ph type="body" sz="quarter" idx="27" hasCustomPrompt="1"/>
          </p:nvPr>
        </p:nvSpPr>
        <p:spPr>
          <a:xfrm>
            <a:off x="5449955" y="4778037"/>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74" name="直接连接符 73"/>
          <p:cNvCxnSpPr>
            <a:cxnSpLocks/>
          </p:cNvCxnSpPr>
          <p:nvPr userDrawn="1"/>
        </p:nvCxnSpPr>
        <p:spPr>
          <a:xfrm>
            <a:off x="5449955" y="5210523"/>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Round Diagonal Corner Rectangle 9"/>
          <p:cNvSpPr/>
          <p:nvPr userDrawn="1"/>
        </p:nvSpPr>
        <p:spPr>
          <a:xfrm>
            <a:off x="4809386" y="5529634"/>
            <a:ext cx="496710" cy="496710"/>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Arial Unicode MS" panose="020B0604020202020204" pitchFamily="34" charset="-122"/>
            </a:endParaRPr>
          </a:p>
        </p:txBody>
      </p:sp>
      <p:sp>
        <p:nvSpPr>
          <p:cNvPr id="76" name="文本占位符 7"/>
          <p:cNvSpPr>
            <a:spLocks noGrp="1"/>
          </p:cNvSpPr>
          <p:nvPr>
            <p:ph type="body" sz="quarter" idx="28" hasCustomPrompt="1"/>
          </p:nvPr>
        </p:nvSpPr>
        <p:spPr>
          <a:xfrm>
            <a:off x="4809386" y="5590879"/>
            <a:ext cx="496710" cy="369332"/>
          </a:xfrm>
        </p:spPr>
        <p:txBody>
          <a:bodyPr wrap="square" anchor="ctr">
            <a:spAutoFit/>
          </a:bodyPr>
          <a:lstStyle>
            <a:lvl1pPr marL="0" indent="0" algn="ctr" defTabSz="914400" rtl="0" eaLnBrk="1" latinLnBrk="0" hangingPunct="1">
              <a:buNone/>
              <a:defRPr lang="zh-CN" altLang="en-US" sz="2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a:t>
            </a:r>
            <a:endParaRPr lang="zh-CN" altLang="en-US" dirty="0"/>
          </a:p>
        </p:txBody>
      </p:sp>
      <p:sp>
        <p:nvSpPr>
          <p:cNvPr id="77" name="文本占位符 7"/>
          <p:cNvSpPr>
            <a:spLocks noGrp="1"/>
          </p:cNvSpPr>
          <p:nvPr>
            <p:ph type="body" sz="quarter" idx="29" hasCustomPrompt="1"/>
          </p:nvPr>
        </p:nvSpPr>
        <p:spPr>
          <a:xfrm>
            <a:off x="5449955" y="5590878"/>
            <a:ext cx="3269019" cy="369332"/>
          </a:xfrm>
        </p:spPr>
        <p:txBody>
          <a:bodyPr wrap="square">
            <a:spAutoFit/>
          </a:bodyPr>
          <a:lstStyle>
            <a:lvl1pPr marL="0" indent="0" algn="l" defTabSz="914400" rtl="0" eaLnBrk="1" latinLnBrk="0" hangingPunct="1">
              <a:buNone/>
              <a:defRPr lang="zh-CN" altLang="en-US" sz="2000" kern="1200" smtClean="0">
                <a:solidFill>
                  <a:schemeClr val="bg2"/>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0"/>
            <a:r>
              <a:rPr lang="en-US" altLang="zh-CN" dirty="0"/>
              <a:t>Title Here</a:t>
            </a:r>
            <a:endParaRPr lang="zh-CN" altLang="en-US" dirty="0"/>
          </a:p>
        </p:txBody>
      </p:sp>
      <p:cxnSp>
        <p:nvCxnSpPr>
          <p:cNvPr id="78" name="直接连接符 77"/>
          <p:cNvCxnSpPr>
            <a:cxnSpLocks/>
          </p:cNvCxnSpPr>
          <p:nvPr userDrawn="1"/>
        </p:nvCxnSpPr>
        <p:spPr>
          <a:xfrm>
            <a:off x="5449955" y="6023364"/>
            <a:ext cx="326901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86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目录页-1">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3962400" cy="6874262"/>
          </a:xfrm>
          <a:custGeom>
            <a:avLst/>
            <a:gdLst>
              <a:gd name="connsiteX0" fmla="*/ 0 w 3962400"/>
              <a:gd name="connsiteY0" fmla="*/ 0 h 6874262"/>
              <a:gd name="connsiteX1" fmla="*/ 3962400 w 3962400"/>
              <a:gd name="connsiteY1" fmla="*/ 0 h 6874262"/>
              <a:gd name="connsiteX2" fmla="*/ 3962400 w 3962400"/>
              <a:gd name="connsiteY2" fmla="*/ 6874262 h 6874262"/>
              <a:gd name="connsiteX3" fmla="*/ 0 w 3962400"/>
              <a:gd name="connsiteY3" fmla="*/ 6874262 h 6874262"/>
            </a:gdLst>
            <a:ahLst/>
            <a:cxnLst>
              <a:cxn ang="0">
                <a:pos x="connsiteX0" y="connsiteY0"/>
              </a:cxn>
              <a:cxn ang="0">
                <a:pos x="connsiteX1" y="connsiteY1"/>
              </a:cxn>
              <a:cxn ang="0">
                <a:pos x="connsiteX2" y="connsiteY2"/>
              </a:cxn>
              <a:cxn ang="0">
                <a:pos x="connsiteX3" y="connsiteY3"/>
              </a:cxn>
            </a:cxnLst>
            <a:rect l="l" t="t" r="r" b="b"/>
            <a:pathLst>
              <a:path w="3962400" h="6874262">
                <a:moveTo>
                  <a:pt x="0" y="0"/>
                </a:moveTo>
                <a:lnTo>
                  <a:pt x="3962400" y="0"/>
                </a:lnTo>
                <a:lnTo>
                  <a:pt x="3962400" y="6874262"/>
                </a:lnTo>
                <a:lnTo>
                  <a:pt x="0" y="6874262"/>
                </a:lnTo>
                <a:close/>
              </a:path>
            </a:pathLst>
          </a:custGeom>
        </p:spPr>
      </p:pic>
      <p:sp>
        <p:nvSpPr>
          <p:cNvPr id="17" name="矩形 16"/>
          <p:cNvSpPr/>
          <p:nvPr/>
        </p:nvSpPr>
        <p:spPr>
          <a:xfrm>
            <a:off x="1" y="0"/>
            <a:ext cx="3962400" cy="6874263"/>
          </a:xfrm>
          <a:prstGeom prst="rect">
            <a:avLst/>
          </a:prstGeom>
          <a:solidFill>
            <a:srgbClr val="2C4876">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文本框 8"/>
          <p:cNvSpPr txBox="1"/>
          <p:nvPr/>
        </p:nvSpPr>
        <p:spPr>
          <a:xfrm>
            <a:off x="1168402" y="1791487"/>
            <a:ext cx="1714498" cy="646331"/>
          </a:xfrm>
          <a:prstGeom prst="rect">
            <a:avLst/>
          </a:prstGeom>
          <a:noFill/>
        </p:spPr>
        <p:txBody>
          <a:bodyPr wrap="square" rtlCol="0">
            <a:spAutoFit/>
          </a:bodyPr>
          <a:lstStyle/>
          <a:p>
            <a:pPr algn="dist"/>
            <a:r>
              <a:rPr lang="zh-CN" altLang="en-US" sz="3600" dirty="0">
                <a:solidFill>
                  <a:schemeClr val="bg1"/>
                </a:solidFill>
                <a:latin typeface="微软雅黑" panose="020B0503020204020204" pitchFamily="34" charset="-122"/>
                <a:ea typeface="微软雅黑" panose="020B0503020204020204" pitchFamily="34" charset="-122"/>
              </a:rPr>
              <a:t>目录</a:t>
            </a:r>
          </a:p>
        </p:txBody>
      </p:sp>
      <p:pic>
        <p:nvPicPr>
          <p:cNvPr id="16" name="图片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982" y="167387"/>
            <a:ext cx="1523428" cy="909825"/>
          </a:xfrm>
          <a:prstGeom prst="rect">
            <a:avLst/>
          </a:prstGeom>
        </p:spPr>
      </p:pic>
    </p:spTree>
    <p:extLst>
      <p:ext uri="{BB962C8B-B14F-4D97-AF65-F5344CB8AC3E}">
        <p14:creationId xmlns:p14="http://schemas.microsoft.com/office/powerpoint/2010/main" val="375682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带标题的空白版式">
    <p:spTree>
      <p:nvGrpSpPr>
        <p:cNvPr id="1" name=""/>
        <p:cNvGrpSpPr/>
        <p:nvPr/>
      </p:nvGrpSpPr>
      <p:grpSpPr>
        <a:xfrm>
          <a:off x="0" y="0"/>
          <a:ext cx="0" cy="0"/>
          <a:chOff x="0" y="0"/>
          <a:chExt cx="0" cy="0"/>
        </a:xfrm>
      </p:grpSpPr>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单击此处键入标题</a:t>
            </a:r>
          </a:p>
        </p:txBody>
      </p:sp>
      <p:sp>
        <p:nvSpPr>
          <p:cNvPr id="7" name="灯片编号占位符 6"/>
          <p:cNvSpPr>
            <a:spLocks noGrp="1"/>
          </p:cNvSpPr>
          <p:nvPr>
            <p:ph type="sldNum" sz="quarter" idx="12"/>
          </p:nvPr>
        </p:nvSpPr>
        <p:spPr/>
        <p:txBody>
          <a:body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248893085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文本样式页（段落）">
    <p:spTree>
      <p:nvGrpSpPr>
        <p:cNvPr id="1" name=""/>
        <p:cNvGrpSpPr/>
        <p:nvPr/>
      </p:nvGrpSpPr>
      <p:grpSpPr>
        <a:xfrm>
          <a:off x="0" y="0"/>
          <a:ext cx="0" cy="0"/>
          <a:chOff x="0" y="0"/>
          <a:chExt cx="0" cy="0"/>
        </a:xfrm>
      </p:grpSpPr>
      <p:sp>
        <p:nvSpPr>
          <p:cNvPr id="16" name="文本占位符 7"/>
          <p:cNvSpPr>
            <a:spLocks noGrp="1"/>
          </p:cNvSpPr>
          <p:nvPr>
            <p:ph type="body" sz="quarter" idx="11" hasCustomPrompt="1"/>
          </p:nvPr>
        </p:nvSpPr>
        <p:spPr>
          <a:xfrm>
            <a:off x="685768" y="1195290"/>
            <a:ext cx="10820464" cy="4634010"/>
          </a:xfrm>
        </p:spPr>
        <p:txBody>
          <a:bodyPr vert="horz" lIns="91440" tIns="45720" rIns="91440" bIns="45720" numCol="2" spcCol="432000" rtlCol="0" anchor="t">
            <a:noAutofit/>
          </a:bodyPr>
          <a:lstStyle>
            <a:lvl1pPr marL="0" marR="0" indent="0" algn="just" defTabSz="914400" rtl="0" eaLnBrk="1" fontAlgn="auto" latinLnBrk="0" hangingPunct="1">
              <a:lnSpc>
                <a:spcPct val="120000"/>
              </a:lnSpc>
              <a:spcBef>
                <a:spcPct val="0"/>
              </a:spcBef>
              <a:spcAft>
                <a:spcPts val="0"/>
              </a:spcAft>
              <a:buClrTx/>
              <a:buSzTx/>
              <a:buFontTx/>
              <a:buNone/>
              <a:tabLst/>
              <a:defRPr kumimoji="0" lang="zh-CN" altLang="en-US" sz="1600" b="0" i="0" u="none" strike="noStrike" cap="none" spc="0" normalizeH="0" baseline="0" smtClean="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just" defTabSz="914400" rtl="0" eaLnBrk="1" fontAlgn="auto" latinLnBrk="0" hangingPunct="1">
              <a:lnSpc>
                <a:spcPct val="90000"/>
              </a:lnSpc>
              <a:spcBef>
                <a:spcPct val="0"/>
              </a:spcBef>
              <a:spcAft>
                <a:spcPts val="0"/>
              </a:spcAft>
              <a:buClrTx/>
              <a:buSzTx/>
              <a:buFontTx/>
              <a:buNone/>
              <a:tabLst/>
              <a:defRPr/>
            </a:pPr>
            <a:r>
              <a:rPr lang="zh-CN" altLang="en-US" dirty="0"/>
              <a:t>单击可输入（已分为</a:t>
            </a:r>
            <a:r>
              <a:rPr lang="en-US" altLang="zh-CN" dirty="0"/>
              <a:t>2</a:t>
            </a:r>
            <a:r>
              <a:rPr lang="zh-CN" altLang="en-US" dirty="0"/>
              <a:t>栏）</a:t>
            </a:r>
          </a:p>
        </p:txBody>
      </p:sp>
      <p:sp>
        <p:nvSpPr>
          <p:cNvPr id="3" name="标题 2"/>
          <p:cNvSpPr>
            <a:spLocks noGrp="1"/>
          </p:cNvSpPr>
          <p:nvPr>
            <p:ph type="title" hasCustomPrompt="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单击此处键入标题</a:t>
            </a:r>
          </a:p>
        </p:txBody>
      </p:sp>
      <p:sp>
        <p:nvSpPr>
          <p:cNvPr id="7" name="灯片编号占位符 6"/>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pPr algn="ctr"/>
            <a:fld id="{571A5C36-D067-4A8B-BD3C-F67C535F77D7}" type="slidenum">
              <a:rPr lang="en-US" altLang="zh-CN" smtClean="0"/>
              <a:pPr algn="ctr"/>
              <a:t>‹#›</a:t>
            </a:fld>
            <a:endParaRPr lang="en-US" altLang="zh-CN"/>
          </a:p>
        </p:txBody>
      </p:sp>
    </p:spTree>
    <p:extLst>
      <p:ext uri="{BB962C8B-B14F-4D97-AF65-F5344CB8AC3E}">
        <p14:creationId xmlns:p14="http://schemas.microsoft.com/office/powerpoint/2010/main" val="404937519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0662"/>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8" name="直接连接符 7"/>
          <p:cNvCxnSpPr>
            <a:cxnSpLocks/>
          </p:cNvCxnSpPr>
          <p:nvPr userDrawn="1"/>
        </p:nvCxnSpPr>
        <p:spPr>
          <a:xfrm>
            <a:off x="533336" y="6137820"/>
            <a:ext cx="11125328" cy="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9"/>
          <p:cNvSpPr txBox="1"/>
          <p:nvPr userDrawn="1"/>
        </p:nvSpPr>
        <p:spPr>
          <a:xfrm>
            <a:off x="9753600" y="6299277"/>
            <a:ext cx="2133602" cy="346249"/>
          </a:xfrm>
          <a:prstGeom prst="rect">
            <a:avLst/>
          </a:prstGeom>
          <a:noFill/>
        </p:spPr>
        <p:txBody>
          <a:bodyPr wrap="square" rtlCol="0">
            <a:spAutoFit/>
          </a:bodyPr>
          <a:lstStyle/>
          <a:p>
            <a:pPr algn="ctr">
              <a:lnSpc>
                <a:spcPct val="150000"/>
              </a:lnSpc>
            </a:pPr>
            <a:r>
              <a:rPr lang="en-US" sz="1100" dirty="0">
                <a:solidFill>
                  <a:srgbClr val="565656"/>
                </a:solidFill>
                <a:latin typeface="Open Sans Light" panose="020B0306030504020204" pitchFamily="34" charset="0"/>
                <a:ea typeface="Open Sans Light" panose="020B0306030504020204" pitchFamily="34" charset="0"/>
                <a:cs typeface="Open Sans Light" panose="020B0306030504020204" pitchFamily="34" charset="0"/>
              </a:rPr>
              <a:t>www.hillstonenet.com.cn</a:t>
            </a:r>
            <a:endParaRPr lang="bg-BG" sz="1100" dirty="0">
              <a:solidFill>
                <a:srgbClr val="565656"/>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Oval 25"/>
          <p:cNvSpPr/>
          <p:nvPr userDrawn="1"/>
        </p:nvSpPr>
        <p:spPr>
          <a:xfrm>
            <a:off x="9925636" y="6459903"/>
            <a:ext cx="56662" cy="56662"/>
          </a:xfrm>
          <a:prstGeom prst="ellipse">
            <a:avLst/>
          </a:prstGeom>
          <a:solidFill>
            <a:srgbClr val="56565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565656"/>
              </a:solidFill>
              <a:effectLst/>
              <a:uLnTx/>
              <a:uFillTx/>
              <a:latin typeface="Arial Unicode MS" panose="020B0604020202020204" pitchFamily="34" charset="-122"/>
              <a:ea typeface="+mn-ea"/>
              <a:cs typeface="+mn-cs"/>
            </a:endParaRPr>
          </a:p>
        </p:txBody>
      </p:sp>
      <p:pic>
        <p:nvPicPr>
          <p:cNvPr id="15" name="图片 14"/>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079126" y="85060"/>
            <a:ext cx="971107" cy="432392"/>
          </a:xfrm>
          <a:prstGeom prst="rect">
            <a:avLst/>
          </a:prstGeom>
        </p:spPr>
      </p:pic>
      <p:cxnSp>
        <p:nvCxnSpPr>
          <p:cNvPr id="18" name="直接连接符 17"/>
          <p:cNvCxnSpPr/>
          <p:nvPr userDrawn="1"/>
        </p:nvCxnSpPr>
        <p:spPr>
          <a:xfrm>
            <a:off x="698498" y="984764"/>
            <a:ext cx="100965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标题占位符 19"/>
          <p:cNvSpPr>
            <a:spLocks noGrp="1"/>
          </p:cNvSpPr>
          <p:nvPr>
            <p:ph type="title"/>
          </p:nvPr>
        </p:nvSpPr>
        <p:spPr>
          <a:xfrm>
            <a:off x="698497" y="361823"/>
            <a:ext cx="9809846" cy="605774"/>
          </a:xfrm>
          <a:prstGeom prst="rect">
            <a:avLst/>
          </a:prstGeom>
        </p:spPr>
        <p:txBody>
          <a:bodyPr vert="horz" lIns="91440" tIns="45720" rIns="91440" bIns="45720" rtlCol="0" anchor="ctr">
            <a:normAutofit/>
          </a:bodyPr>
          <a:lstStyle/>
          <a:p>
            <a:r>
              <a:rPr lang="en-US" altLang="zh-CN" dirty="0"/>
              <a:t>Title Here</a:t>
            </a:r>
            <a:endParaRPr lang="zh-CN" altLang="en-US" dirty="0"/>
          </a:p>
        </p:txBody>
      </p:sp>
      <p:sp>
        <p:nvSpPr>
          <p:cNvPr id="2" name="灯片编号占位符 1"/>
          <p:cNvSpPr>
            <a:spLocks noGrp="1"/>
          </p:cNvSpPr>
          <p:nvPr>
            <p:ph type="sldNum" sz="quarter" idx="4"/>
          </p:nvPr>
        </p:nvSpPr>
        <p:spPr>
          <a:xfrm>
            <a:off x="697470" y="6356187"/>
            <a:ext cx="571350" cy="248005"/>
          </a:xfrm>
          <a:prstGeom prst="roundRect">
            <a:avLst>
              <a:gd name="adj" fmla="val 50000"/>
            </a:avLst>
          </a:prstGeom>
          <a:solidFill>
            <a:schemeClr val="bg2"/>
          </a:solidFill>
        </p:spPr>
        <p:txBody>
          <a:bodyPr vert="horz" lIns="91440" tIns="45720" rIns="91440" bIns="45720" rtlCol="0" anchor="ctr"/>
          <a:lstStyle>
            <a:lvl1pPr>
              <a:defRPr lang="zh-CN" altLang="en-US" sz="1200" smtClean="0">
                <a:solidFill>
                  <a:schemeClr val="bg1"/>
                </a:solidFill>
                <a:latin typeface="思源黑体 CN Normal" panose="020B0400000000000000" pitchFamily="34" charset="-122"/>
                <a:ea typeface="思源黑体 CN Normal" panose="020B0400000000000000" pitchFamily="34" charset="-122"/>
              </a:defRPr>
            </a:lvl1pPr>
          </a:lstStyle>
          <a:p>
            <a:pPr algn="ctr"/>
            <a:fld id="{571A5C36-D067-4A8B-BD3C-F67C535F77D7}" type="slidenum">
              <a:rPr lang="en-US" altLang="zh-CN" smtClean="0"/>
              <a:pPr algn="ctr"/>
              <a:t>‹#›</a:t>
            </a:fld>
            <a:endParaRPr lang="en-US" altLang="zh-CN" dirty="0"/>
          </a:p>
        </p:txBody>
      </p:sp>
      <p:pic>
        <p:nvPicPr>
          <p:cNvPr id="5" name="图片 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1113017" y="85409"/>
            <a:ext cx="1008099" cy="432043"/>
          </a:xfrm>
          <a:prstGeom prst="rect">
            <a:avLst/>
          </a:prstGeom>
        </p:spPr>
      </p:pic>
    </p:spTree>
    <p:extLst>
      <p:ext uri="{BB962C8B-B14F-4D97-AF65-F5344CB8AC3E}">
        <p14:creationId xmlns:p14="http://schemas.microsoft.com/office/powerpoint/2010/main" val="1395402547"/>
      </p:ext>
    </p:extLst>
  </p:cSld>
  <p:clrMap bg1="lt1" tx1="dk1" bg2="lt2" tx2="dk2" accent1="accent1" accent2="accent2" accent3="accent3" accent4="accent4" accent5="accent5" accent6="accent6" hlink="hlink" folHlink="folHlink"/>
  <p:sldLayoutIdLst>
    <p:sldLayoutId id="2147483655" r:id="rId1"/>
    <p:sldLayoutId id="2147483698" r:id="rId2"/>
    <p:sldLayoutId id="2147483657" r:id="rId3"/>
    <p:sldLayoutId id="2147483699" r:id="rId4"/>
    <p:sldLayoutId id="2147483660" r:id="rId5"/>
    <p:sldLayoutId id="2147483666" r:id="rId6"/>
    <p:sldLayoutId id="2147483696" r:id="rId7"/>
    <p:sldLayoutId id="2147483694" r:id="rId8"/>
    <p:sldLayoutId id="2147483669" r:id="rId9"/>
    <p:sldLayoutId id="2147483695" r:id="rId10"/>
    <p:sldLayoutId id="2147483673" r:id="rId11"/>
    <p:sldLayoutId id="2147483686" r:id="rId12"/>
    <p:sldLayoutId id="2147483691" r:id="rId13"/>
    <p:sldLayoutId id="2147483692" r:id="rId14"/>
  </p:sldLayoutIdLst>
  <p:txStyles>
    <p:titleStyle>
      <a:lvl1pPr marL="0" indent="0" algn="l" defTabSz="914400" rtl="0" eaLnBrk="1" latinLnBrk="0" hangingPunct="1">
        <a:lnSpc>
          <a:spcPct val="90000"/>
        </a:lnSpc>
        <a:spcBef>
          <a:spcPct val="0"/>
        </a:spcBef>
        <a:buFontTx/>
        <a:buNone/>
        <a:defRPr kumimoji="0" lang="zh-CN" altLang="en-US" sz="3600" b="0" i="0" u="none" strike="noStrike" kern="1200" cap="none" spc="0" normalizeH="0" baseline="0" smtClean="0">
          <a:ln>
            <a:noFill/>
          </a:ln>
          <a:solidFill>
            <a:srgbClr val="44546A"/>
          </a:solidFill>
          <a:effectLst/>
          <a:uLnTx/>
          <a:uFillTx/>
          <a:latin typeface="思源黑体 CN Normal" panose="020B0400000000000000" pitchFamily="34" charset="-122"/>
          <a:ea typeface="思源黑体 CN Normal" panose="020B0400000000000000" pitchFamily="34" charset="-122"/>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Unicode MS" panose="020B0604020202020204" pitchFamily="34" charset="-122"/>
          <a:ea typeface="Arial Unicode MS" panose="020B0604020202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emf"/><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emf"/><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26" Type="http://schemas.microsoft.com/office/2007/relationships/diagramDrawing" Target="../diagrams/drawing6.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5" Type="http://schemas.openxmlformats.org/officeDocument/2006/relationships/diagramColors" Target="../diagrams/colors6.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29" Type="http://schemas.openxmlformats.org/officeDocument/2006/relationships/diagramQuickStyle" Target="../diagrams/quickStyle7.xml"/><Relationship Id="rId1" Type="http://schemas.openxmlformats.org/officeDocument/2006/relationships/slideLayout" Target="../slideLayouts/slideLayout8.xml"/><Relationship Id="rId6" Type="http://schemas.microsoft.com/office/2007/relationships/diagramDrawing" Target="../diagrams/drawing2.xml"/><Relationship Id="rId11" Type="http://schemas.microsoft.com/office/2007/relationships/diagramDrawing" Target="../diagrams/drawing3.xml"/><Relationship Id="rId24" Type="http://schemas.openxmlformats.org/officeDocument/2006/relationships/diagramQuickStyle" Target="../diagrams/quickStyle6.xml"/><Relationship Id="rId5" Type="http://schemas.openxmlformats.org/officeDocument/2006/relationships/diagramColors" Target="../diagrams/colors2.xml"/><Relationship Id="rId15" Type="http://schemas.openxmlformats.org/officeDocument/2006/relationships/diagramColors" Target="../diagrams/colors4.xml"/><Relationship Id="rId23" Type="http://schemas.openxmlformats.org/officeDocument/2006/relationships/diagramLayout" Target="../diagrams/layout6.xml"/><Relationship Id="rId28" Type="http://schemas.openxmlformats.org/officeDocument/2006/relationships/diagramLayout" Target="../diagrams/layout7.xml"/><Relationship Id="rId10" Type="http://schemas.openxmlformats.org/officeDocument/2006/relationships/diagramColors" Target="../diagrams/colors3.xml"/><Relationship Id="rId19" Type="http://schemas.openxmlformats.org/officeDocument/2006/relationships/diagramQuickStyle" Target="../diagrams/quickStyle5.xml"/><Relationship Id="rId31" Type="http://schemas.microsoft.com/office/2007/relationships/diagramDrawing" Target="../diagrams/drawing7.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 Id="rId22" Type="http://schemas.openxmlformats.org/officeDocument/2006/relationships/diagramData" Target="../diagrams/data6.xm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18" Type="http://schemas.openxmlformats.org/officeDocument/2006/relationships/diagramLayout" Target="../diagrams/layout11.xml"/><Relationship Id="rId3" Type="http://schemas.openxmlformats.org/officeDocument/2006/relationships/diagramLayout" Target="../diagrams/layout8.xml"/><Relationship Id="rId21" Type="http://schemas.microsoft.com/office/2007/relationships/diagramDrawing" Target="../diagrams/drawing11.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diagramData" Target="../diagrams/data11.xml"/><Relationship Id="rId2" Type="http://schemas.openxmlformats.org/officeDocument/2006/relationships/diagramData" Target="../diagrams/data8.xml"/><Relationship Id="rId16" Type="http://schemas.microsoft.com/office/2007/relationships/diagramDrawing" Target="../diagrams/drawing10.xml"/><Relationship Id="rId20" Type="http://schemas.openxmlformats.org/officeDocument/2006/relationships/diagramColors" Target="../diagrams/colors11.xml"/><Relationship Id="rId1" Type="http://schemas.openxmlformats.org/officeDocument/2006/relationships/slideLayout" Target="../slideLayouts/slideLayout8.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diagramColors" Target="../diagrams/colors10.xml"/><Relationship Id="rId10" Type="http://schemas.openxmlformats.org/officeDocument/2006/relationships/diagramColors" Target="../diagrams/colors9.xml"/><Relationship Id="rId19" Type="http://schemas.openxmlformats.org/officeDocument/2006/relationships/diagramQuickStyle" Target="../diagrams/quickStyle11.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3370726" y="2709043"/>
            <a:ext cx="5974878" cy="840230"/>
          </a:xfrm>
        </p:spPr>
        <p:txBody>
          <a:bodyPr/>
          <a:lstStyle/>
          <a:p>
            <a:r>
              <a:rPr lang="zh-CN" altLang="en-US" dirty="0"/>
              <a:t>智</a:t>
            </a:r>
            <a:r>
              <a:rPr lang="en-US" altLang="zh-CN" dirty="0"/>
              <a:t>·</a:t>
            </a:r>
            <a:r>
              <a:rPr lang="zh-CN" altLang="en-US" dirty="0"/>
              <a:t>源产品规划</a:t>
            </a:r>
          </a:p>
        </p:txBody>
      </p:sp>
    </p:spTree>
    <p:extLst>
      <p:ext uri="{BB962C8B-B14F-4D97-AF65-F5344CB8AC3E}">
        <p14:creationId xmlns:p14="http://schemas.microsoft.com/office/powerpoint/2010/main" val="3660558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大企业客户</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10</a:t>
            </a:fld>
            <a:endParaRPr lang="en-US" altLang="zh-CN" dirty="0"/>
          </a:p>
        </p:txBody>
      </p:sp>
      <p:graphicFrame>
        <p:nvGraphicFramePr>
          <p:cNvPr id="23" name="表格 22">
            <a:extLst>
              <a:ext uri="{FF2B5EF4-FFF2-40B4-BE49-F238E27FC236}">
                <a16:creationId xmlns:a16="http://schemas.microsoft.com/office/drawing/2014/main" id="{05F8CA60-0CC9-47EB-BE0D-DF01AF5CC7C9}"/>
              </a:ext>
            </a:extLst>
          </p:cNvPr>
          <p:cNvGraphicFramePr>
            <a:graphicFrameLocks noGrp="1"/>
          </p:cNvGraphicFramePr>
          <p:nvPr>
            <p:extLst>
              <p:ext uri="{D42A27DB-BD31-4B8C-83A1-F6EECF244321}">
                <p14:modId xmlns:p14="http://schemas.microsoft.com/office/powerpoint/2010/main" val="1000758656"/>
              </p:ext>
            </p:extLst>
          </p:nvPr>
        </p:nvGraphicFramePr>
        <p:xfrm>
          <a:off x="746788" y="1101437"/>
          <a:ext cx="10489247" cy="1067562"/>
        </p:xfrm>
        <a:graphic>
          <a:graphicData uri="http://schemas.openxmlformats.org/drawingml/2006/table">
            <a:tbl>
              <a:tblPr firstRow="1" bandRow="1">
                <a:tableStyleId>{5C22544A-7EE6-4342-B048-85BDC9FD1C3A}</a:tableStyleId>
              </a:tblPr>
              <a:tblGrid>
                <a:gridCol w="1414521">
                  <a:extLst>
                    <a:ext uri="{9D8B030D-6E8A-4147-A177-3AD203B41FA5}">
                      <a16:colId xmlns:a16="http://schemas.microsoft.com/office/drawing/2014/main" val="1787533685"/>
                    </a:ext>
                  </a:extLst>
                </a:gridCol>
                <a:gridCol w="2479964">
                  <a:extLst>
                    <a:ext uri="{9D8B030D-6E8A-4147-A177-3AD203B41FA5}">
                      <a16:colId xmlns:a16="http://schemas.microsoft.com/office/drawing/2014/main" val="853787575"/>
                    </a:ext>
                  </a:extLst>
                </a:gridCol>
                <a:gridCol w="6594762">
                  <a:extLst>
                    <a:ext uri="{9D8B030D-6E8A-4147-A177-3AD203B41FA5}">
                      <a16:colId xmlns:a16="http://schemas.microsoft.com/office/drawing/2014/main" val="1064181495"/>
                    </a:ext>
                  </a:extLst>
                </a:gridCol>
              </a:tblGrid>
              <a:tr h="370840">
                <a:tc>
                  <a:txBody>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客户</a:t>
                      </a:r>
                    </a:p>
                  </a:txBody>
                  <a:tcPr anchor="ctr"/>
                </a:tc>
                <a:tc>
                  <a:txBody>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应用场景</a:t>
                      </a:r>
                    </a:p>
                  </a:txBody>
                  <a:tcPr anchor="ctr"/>
                </a:tc>
                <a:tc>
                  <a:txBody>
                    <a:bodyPr/>
                    <a:lstStyle/>
                    <a:p>
                      <a:pPr>
                        <a:lnSpc>
                          <a:spcPct val="150000"/>
                        </a:lnSpc>
                      </a:pPr>
                      <a:r>
                        <a:rPr lang="zh-CN" altLang="en-US" sz="1400" dirty="0">
                          <a:latin typeface="微软雅黑" panose="020B0503020204020204" pitchFamily="34" charset="-122"/>
                          <a:ea typeface="微软雅黑" panose="020B0503020204020204" pitchFamily="34" charset="-122"/>
                        </a:rPr>
                        <a:t>主要需求</a:t>
                      </a:r>
                    </a:p>
                  </a:txBody>
                  <a:tcPr anchor="ctr"/>
                </a:tc>
                <a:extLst>
                  <a:ext uri="{0D108BD9-81ED-4DB2-BD59-A6C34878D82A}">
                    <a16:rowId xmlns:a16="http://schemas.microsoft.com/office/drawing/2014/main" val="1690070953"/>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itchFamily="34" charset="-122"/>
                          <a:ea typeface="微软雅黑" pitchFamily="34" charset="-122"/>
                        </a:rPr>
                        <a:t>奥园地产</a:t>
                      </a:r>
                      <a:endParaRPr lang="en-US" altLang="zh-CN" sz="1400" dirty="0">
                        <a:latin typeface="微软雅黑" pitchFamily="34" charset="-122"/>
                        <a:ea typeface="微软雅黑"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信息数据集中呈现</a:t>
                      </a:r>
                      <a:endParaRPr lang="en-US" altLang="zh-CN" sz="1400" dirty="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综合关联分析</a:t>
                      </a:r>
                    </a:p>
                  </a:txBody>
                  <a:tcPr anchor="ctr"/>
                </a:tc>
                <a:tc>
                  <a:txBody>
                    <a:bodyPr/>
                    <a:lstStyle/>
                    <a:p>
                      <a:pPr>
                        <a:lnSpc>
                          <a:spcPct val="150000"/>
                        </a:lnSpc>
                      </a:pPr>
                      <a:r>
                        <a:rPr lang="zh-CN" altLang="en-US" sz="1400" dirty="0">
                          <a:latin typeface="微软雅黑" panose="020B0503020204020204" pitchFamily="34" charset="-122"/>
                          <a:ea typeface="微软雅黑" panose="020B0503020204020204" pitchFamily="34" charset="-122"/>
                        </a:rPr>
                        <a:t>有一个信息管理平台，能够将内网和边界安全设备信息收集上来，做攻击路径还原，威胁溯源；</a:t>
                      </a:r>
                    </a:p>
                  </a:txBody>
                  <a:tcPr anchor="ctr"/>
                </a:tc>
                <a:extLst>
                  <a:ext uri="{0D108BD9-81ED-4DB2-BD59-A6C34878D82A}">
                    <a16:rowId xmlns:a16="http://schemas.microsoft.com/office/drawing/2014/main" val="2762648395"/>
                  </a:ext>
                </a:extLst>
              </a:tr>
            </a:tbl>
          </a:graphicData>
        </a:graphic>
      </p:graphicFrame>
      <p:sp>
        <p:nvSpPr>
          <p:cNvPr id="6" name="文本框 5">
            <a:extLst>
              <a:ext uri="{FF2B5EF4-FFF2-40B4-BE49-F238E27FC236}">
                <a16:creationId xmlns:a16="http://schemas.microsoft.com/office/drawing/2014/main" id="{008271F3-E68D-4BB8-BBA3-9D22874A4B8D}"/>
              </a:ext>
            </a:extLst>
          </p:cNvPr>
          <p:cNvSpPr txBox="1"/>
          <p:nvPr/>
        </p:nvSpPr>
        <p:spPr>
          <a:xfrm>
            <a:off x="746788" y="2302839"/>
            <a:ext cx="10577946"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需求总结：</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网络威胁综合关联分析，还原完整的攻击路径，提供完善的证据信息。</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194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行业需求总结</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11</a:t>
            </a:fld>
            <a:endParaRPr lang="en-US" altLang="zh-CN" dirty="0"/>
          </a:p>
        </p:txBody>
      </p:sp>
      <p:graphicFrame>
        <p:nvGraphicFramePr>
          <p:cNvPr id="6" name="内容占位符 3">
            <a:extLst>
              <a:ext uri="{FF2B5EF4-FFF2-40B4-BE49-F238E27FC236}">
                <a16:creationId xmlns:a16="http://schemas.microsoft.com/office/drawing/2014/main" id="{D3013EE2-4944-4F45-B052-8BF495377002}"/>
              </a:ext>
            </a:extLst>
          </p:cNvPr>
          <p:cNvGraphicFramePr>
            <a:graphicFrameLocks/>
          </p:cNvGraphicFramePr>
          <p:nvPr>
            <p:extLst>
              <p:ext uri="{D42A27DB-BD31-4B8C-83A1-F6EECF244321}">
                <p14:modId xmlns:p14="http://schemas.microsoft.com/office/powerpoint/2010/main" val="980348747"/>
              </p:ext>
            </p:extLst>
          </p:nvPr>
        </p:nvGraphicFramePr>
        <p:xfrm>
          <a:off x="328499" y="1173018"/>
          <a:ext cx="11535001" cy="1854200"/>
        </p:xfrm>
        <a:graphic>
          <a:graphicData uri="http://schemas.openxmlformats.org/drawingml/2006/table">
            <a:tbl>
              <a:tblPr firstRow="1" bandRow="1">
                <a:tableStyleId>{5C22544A-7EE6-4342-B048-85BDC9FD1C3A}</a:tableStyleId>
              </a:tblPr>
              <a:tblGrid>
                <a:gridCol w="1106767">
                  <a:extLst>
                    <a:ext uri="{9D8B030D-6E8A-4147-A177-3AD203B41FA5}">
                      <a16:colId xmlns:a16="http://schemas.microsoft.com/office/drawing/2014/main" val="20000"/>
                    </a:ext>
                  </a:extLst>
                </a:gridCol>
                <a:gridCol w="2115769">
                  <a:extLst>
                    <a:ext uri="{9D8B030D-6E8A-4147-A177-3AD203B41FA5}">
                      <a16:colId xmlns:a16="http://schemas.microsoft.com/office/drawing/2014/main" val="20001"/>
                    </a:ext>
                  </a:extLst>
                </a:gridCol>
                <a:gridCol w="1613722">
                  <a:extLst>
                    <a:ext uri="{9D8B030D-6E8A-4147-A177-3AD203B41FA5}">
                      <a16:colId xmlns:a16="http://schemas.microsoft.com/office/drawing/2014/main" val="20002"/>
                    </a:ext>
                  </a:extLst>
                </a:gridCol>
                <a:gridCol w="1979501">
                  <a:extLst>
                    <a:ext uri="{9D8B030D-6E8A-4147-A177-3AD203B41FA5}">
                      <a16:colId xmlns:a16="http://schemas.microsoft.com/office/drawing/2014/main" val="4157139868"/>
                    </a:ext>
                  </a:extLst>
                </a:gridCol>
                <a:gridCol w="1844425">
                  <a:extLst>
                    <a:ext uri="{9D8B030D-6E8A-4147-A177-3AD203B41FA5}">
                      <a16:colId xmlns:a16="http://schemas.microsoft.com/office/drawing/2014/main" val="3500872679"/>
                    </a:ext>
                  </a:extLst>
                </a:gridCol>
                <a:gridCol w="2874817">
                  <a:extLst>
                    <a:ext uri="{9D8B030D-6E8A-4147-A177-3AD203B41FA5}">
                      <a16:colId xmlns:a16="http://schemas.microsoft.com/office/drawing/2014/main" val="2530978591"/>
                    </a:ext>
                  </a:extLst>
                </a:gridCol>
              </a:tblGrid>
              <a:tr h="370840">
                <a:tc>
                  <a:txBody>
                    <a:bodyPr/>
                    <a:lstStyle/>
                    <a:p>
                      <a:endParaRPr lang="zh-CN" altLang="en-US" sz="1600" i="0" dirty="0">
                        <a:latin typeface="微软雅黑" pitchFamily="34" charset="-122"/>
                        <a:ea typeface="微软雅黑" pitchFamily="34" charset="-122"/>
                      </a:endParaRPr>
                    </a:p>
                  </a:txBody>
                  <a:tcPr/>
                </a:tc>
                <a:tc>
                  <a:txBody>
                    <a:bodyPr/>
                    <a:lstStyle/>
                    <a:p>
                      <a:pPr algn="ctr"/>
                      <a:r>
                        <a:rPr lang="zh-CN" altLang="en-US" sz="1600" i="0" dirty="0">
                          <a:latin typeface="微软雅黑" pitchFamily="34" charset="-122"/>
                          <a:ea typeface="微软雅黑" pitchFamily="34" charset="-122"/>
                        </a:rPr>
                        <a:t>日志采集及集中管理</a:t>
                      </a:r>
                    </a:p>
                  </a:txBody>
                  <a:tcPr/>
                </a:tc>
                <a:tc>
                  <a:txBody>
                    <a:bodyPr/>
                    <a:lstStyle/>
                    <a:p>
                      <a:pPr algn="ctr"/>
                      <a:r>
                        <a:rPr lang="zh-CN" altLang="en-US" sz="1600" i="0" dirty="0">
                          <a:latin typeface="微软雅黑" pitchFamily="34" charset="-122"/>
                          <a:ea typeface="微软雅黑" pitchFamily="34" charset="-122"/>
                        </a:rPr>
                        <a:t>综合关联分析</a:t>
                      </a:r>
                    </a:p>
                  </a:txBody>
                  <a:tcPr/>
                </a:tc>
                <a:tc>
                  <a:txBody>
                    <a:bodyPr/>
                    <a:lstStyle/>
                    <a:p>
                      <a:pPr algn="ctr"/>
                      <a:r>
                        <a:rPr lang="zh-CN" altLang="en-US" sz="1600" i="0" dirty="0">
                          <a:latin typeface="微软雅黑" pitchFamily="34" charset="-122"/>
                          <a:ea typeface="微软雅黑" pitchFamily="34" charset="-122"/>
                        </a:rPr>
                        <a:t>信息数据集中呈现</a:t>
                      </a:r>
                    </a:p>
                  </a:txBody>
                  <a:tcPr/>
                </a:tc>
                <a:tc>
                  <a:txBody>
                    <a:bodyPr/>
                    <a:lstStyle/>
                    <a:p>
                      <a:pPr algn="ctr"/>
                      <a:r>
                        <a:rPr lang="zh-CN" altLang="en-US" sz="1600" i="0" dirty="0">
                          <a:latin typeface="微软雅黑" pitchFamily="34" charset="-122"/>
                          <a:ea typeface="微软雅黑" pitchFamily="34" charset="-122"/>
                        </a:rPr>
                        <a:t>单点设备信息监控</a:t>
                      </a:r>
                    </a:p>
                  </a:txBody>
                  <a:tcPr/>
                </a:tc>
                <a:tc>
                  <a:txBody>
                    <a:bodyPr/>
                    <a:lstStyle/>
                    <a:p>
                      <a:pPr algn="ctr"/>
                      <a:r>
                        <a:rPr lang="zh-CN" altLang="en-US" sz="1600" i="0" dirty="0">
                          <a:latin typeface="微软雅黑" pitchFamily="34" charset="-122"/>
                          <a:ea typeface="微软雅黑" pitchFamily="34" charset="-122"/>
                        </a:rPr>
                        <a:t>第三方威胁情报及知识库信息</a:t>
                      </a:r>
                    </a:p>
                  </a:txBody>
                  <a:tcPr/>
                </a:tc>
                <a:extLst>
                  <a:ext uri="{0D108BD9-81ED-4DB2-BD59-A6C34878D82A}">
                    <a16:rowId xmlns:a16="http://schemas.microsoft.com/office/drawing/2014/main" val="10000"/>
                  </a:ext>
                </a:extLst>
              </a:tr>
              <a:tr h="370840">
                <a:tc>
                  <a:txBody>
                    <a:bodyPr/>
                    <a:lstStyle/>
                    <a:p>
                      <a:r>
                        <a:rPr lang="zh-CN" altLang="en-US" sz="1600" i="0" dirty="0">
                          <a:latin typeface="微软雅黑" pitchFamily="34" charset="-122"/>
                          <a:ea typeface="微软雅黑" pitchFamily="34" charset="-122"/>
                        </a:rPr>
                        <a:t>教育行业</a:t>
                      </a:r>
                    </a:p>
                  </a:txBody>
                  <a:tcPr/>
                </a:tc>
                <a:tc>
                  <a:txBody>
                    <a:bodyPr/>
                    <a:lstStyle/>
                    <a:p>
                      <a:pPr algn="ctr"/>
                      <a:r>
                        <a:rPr lang="zh-CN" altLang="en-US" sz="1600" i="0" dirty="0">
                          <a:latin typeface="微软雅黑" pitchFamily="34" charset="-122"/>
                          <a:ea typeface="微软雅黑" pitchFamily="34" charset="-122"/>
                        </a:rPr>
                        <a:t>✔</a:t>
                      </a:r>
                    </a:p>
                  </a:txBody>
                  <a:tcPr/>
                </a:tc>
                <a:tc>
                  <a:txBody>
                    <a:bodyPr/>
                    <a:lstStyle/>
                    <a:p>
                      <a:pPr algn="ct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algn="ctr"/>
                      <a:r>
                        <a:rPr lang="zh-CN" altLang="en-US" sz="1600" i="0" dirty="0">
                          <a:latin typeface="微软雅黑" pitchFamily="34" charset="-122"/>
                          <a:ea typeface="微软雅黑" pitchFamily="34" charset="-122"/>
                        </a:rPr>
                        <a:t>✔</a:t>
                      </a:r>
                    </a:p>
                  </a:txBody>
                  <a:tcPr/>
                </a:tc>
                <a:extLst>
                  <a:ext uri="{0D108BD9-81ED-4DB2-BD59-A6C34878D82A}">
                    <a16:rowId xmlns:a16="http://schemas.microsoft.com/office/drawing/2014/main" val="10001"/>
                  </a:ext>
                </a:extLst>
              </a:tr>
              <a:tr h="370840">
                <a:tc>
                  <a:txBody>
                    <a:bodyPr/>
                    <a:lstStyle/>
                    <a:p>
                      <a:r>
                        <a:rPr lang="zh-CN" altLang="en-US" sz="1600" i="0" dirty="0">
                          <a:latin typeface="微软雅黑" pitchFamily="34" charset="-122"/>
                          <a:ea typeface="微软雅黑" pitchFamily="34" charset="-122"/>
                        </a:rPr>
                        <a:t>政府行业</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algn="ctr"/>
                      <a:endParaRPr lang="zh-CN" altLang="en-US" sz="1600" i="0" dirty="0">
                        <a:latin typeface="微软雅黑" pitchFamily="34" charset="-122"/>
                        <a:ea typeface="微软雅黑" pitchFamily="34" charset="-122"/>
                      </a:endParaRPr>
                    </a:p>
                  </a:txBody>
                  <a:tcPr/>
                </a:tc>
                <a:extLst>
                  <a:ext uri="{0D108BD9-81ED-4DB2-BD59-A6C34878D82A}">
                    <a16:rowId xmlns:a16="http://schemas.microsoft.com/office/drawing/2014/main" val="10002"/>
                  </a:ext>
                </a:extLst>
              </a:tr>
              <a:tr h="370840">
                <a:tc>
                  <a:txBody>
                    <a:bodyPr/>
                    <a:lstStyle/>
                    <a:p>
                      <a:r>
                        <a:rPr lang="zh-CN" altLang="en-US" sz="1600" i="0" dirty="0">
                          <a:latin typeface="微软雅黑" pitchFamily="34" charset="-122"/>
                          <a:ea typeface="微软雅黑" pitchFamily="34" charset="-122"/>
                        </a:rPr>
                        <a:t>金融行业</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extLst>
                  <a:ext uri="{0D108BD9-81ED-4DB2-BD59-A6C34878D82A}">
                    <a16:rowId xmlns:a16="http://schemas.microsoft.com/office/drawing/2014/main" val="10003"/>
                  </a:ext>
                </a:extLst>
              </a:tr>
              <a:tr h="370840">
                <a:tc>
                  <a:txBody>
                    <a:bodyPr/>
                    <a:lstStyle/>
                    <a:p>
                      <a:r>
                        <a:rPr lang="zh-CN" altLang="en-US" sz="1600" i="0" dirty="0">
                          <a:latin typeface="微软雅黑" pitchFamily="34" charset="-122"/>
                          <a:ea typeface="微软雅黑" pitchFamily="34" charset="-122"/>
                        </a:rPr>
                        <a:t>大企业</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0" dirty="0">
                          <a:latin typeface="微软雅黑" pitchFamily="34" charset="-122"/>
                          <a:ea typeface="微软雅黑" pitchFamily="34" charset="-122"/>
                        </a:rPr>
                        <a:t>✔</a:t>
                      </a:r>
                    </a:p>
                  </a:txBody>
                  <a:tcPr/>
                </a:tc>
                <a:tc>
                  <a:txBody>
                    <a:bodyPr/>
                    <a:lstStyle/>
                    <a:p>
                      <a:pPr algn="ctr"/>
                      <a:endParaRPr lang="zh-CN" altLang="en-US" sz="1600" i="0" dirty="0">
                        <a:latin typeface="微软雅黑" pitchFamily="34" charset="-122"/>
                        <a:ea typeface="微软雅黑" pitchFamily="34" charset="-122"/>
                      </a:endParaRPr>
                    </a:p>
                  </a:txBody>
                  <a:tcPr/>
                </a:tc>
                <a:tc>
                  <a:txBody>
                    <a:bodyPr/>
                    <a:lstStyle/>
                    <a:p>
                      <a:pPr algn="ctr"/>
                      <a:endParaRPr lang="zh-CN" altLang="en-US" sz="1600" i="0" dirty="0">
                        <a:latin typeface="微软雅黑" pitchFamily="34" charset="-122"/>
                        <a:ea typeface="微软雅黑" pitchFamily="34" charset="-122"/>
                      </a:endParaRPr>
                    </a:p>
                  </a:txBody>
                  <a:tcPr/>
                </a:tc>
                <a:extLst>
                  <a:ext uri="{0D108BD9-81ED-4DB2-BD59-A6C34878D82A}">
                    <a16:rowId xmlns:a16="http://schemas.microsoft.com/office/drawing/2014/main" val="10004"/>
                  </a:ext>
                </a:extLst>
              </a:tr>
            </a:tbl>
          </a:graphicData>
        </a:graphic>
      </p:graphicFrame>
      <p:sp>
        <p:nvSpPr>
          <p:cNvPr id="12" name="文本框 11">
            <a:extLst>
              <a:ext uri="{FF2B5EF4-FFF2-40B4-BE49-F238E27FC236}">
                <a16:creationId xmlns:a16="http://schemas.microsoft.com/office/drawing/2014/main" id="{9A1EBCD4-543F-4A0E-81C6-DAD900AE7121}"/>
              </a:ext>
            </a:extLst>
          </p:cNvPr>
          <p:cNvSpPr txBox="1"/>
          <p:nvPr/>
        </p:nvSpPr>
        <p:spPr>
          <a:xfrm>
            <a:off x="328499" y="3387436"/>
            <a:ext cx="10577946" cy="7875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教育、政府、金融和大型企业在网络安全态势的集中呈现和流量、日志、事件的综合分析方面都存在强烈需求。</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在日志集中管理、单点设备监控和第三方威胁情报方面的需求程度不一。</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6404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0" dirty="0">
                <a:latin typeface="微软雅黑" panose="020B0503020204020204" pitchFamily="34" charset="-122"/>
                <a:ea typeface="微软雅黑" panose="020B0503020204020204" pitchFamily="34" charset="-122"/>
              </a:rPr>
              <a:t>友商产品竞争分析</a:t>
            </a:r>
          </a:p>
        </p:txBody>
      </p:sp>
      <p:sp>
        <p:nvSpPr>
          <p:cNvPr id="3" name="文本占位符 2"/>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下一章节</a:t>
            </a:r>
          </a:p>
        </p:txBody>
      </p:sp>
    </p:spTree>
    <p:extLst>
      <p:ext uri="{BB962C8B-B14F-4D97-AF65-F5344CB8AC3E}">
        <p14:creationId xmlns:p14="http://schemas.microsoft.com/office/powerpoint/2010/main" val="27910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友商产品分析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13</a:t>
            </a:fld>
            <a:endParaRPr lang="en-US" altLang="zh-CN"/>
          </a:p>
        </p:txBody>
      </p:sp>
      <p:graphicFrame>
        <p:nvGraphicFramePr>
          <p:cNvPr id="5" name="表格 4"/>
          <p:cNvGraphicFramePr>
            <a:graphicFrameLocks noGrp="1"/>
          </p:cNvGraphicFramePr>
          <p:nvPr>
            <p:extLst/>
          </p:nvPr>
        </p:nvGraphicFramePr>
        <p:xfrm>
          <a:off x="665280" y="1354665"/>
          <a:ext cx="10341387" cy="2995710"/>
        </p:xfrm>
        <a:graphic>
          <a:graphicData uri="http://schemas.openxmlformats.org/drawingml/2006/table">
            <a:tbl>
              <a:tblPr firstRow="1" bandRow="1">
                <a:tableStyleId>{5C22544A-7EE6-4342-B048-85BDC9FD1C3A}</a:tableStyleId>
              </a:tblPr>
              <a:tblGrid>
                <a:gridCol w="2337564">
                  <a:extLst>
                    <a:ext uri="{9D8B030D-6E8A-4147-A177-3AD203B41FA5}">
                      <a16:colId xmlns:a16="http://schemas.microsoft.com/office/drawing/2014/main" val="20000"/>
                    </a:ext>
                  </a:extLst>
                </a:gridCol>
                <a:gridCol w="1219200">
                  <a:extLst>
                    <a:ext uri="{9D8B030D-6E8A-4147-A177-3AD203B41FA5}">
                      <a16:colId xmlns:a16="http://schemas.microsoft.com/office/drawing/2014/main" val="20002"/>
                    </a:ext>
                  </a:extLst>
                </a:gridCol>
                <a:gridCol w="1264356">
                  <a:extLst>
                    <a:ext uri="{9D8B030D-6E8A-4147-A177-3AD203B41FA5}">
                      <a16:colId xmlns:a16="http://schemas.microsoft.com/office/drawing/2014/main" val="20003"/>
                    </a:ext>
                  </a:extLst>
                </a:gridCol>
                <a:gridCol w="1670756">
                  <a:extLst>
                    <a:ext uri="{9D8B030D-6E8A-4147-A177-3AD203B41FA5}">
                      <a16:colId xmlns:a16="http://schemas.microsoft.com/office/drawing/2014/main" val="20004"/>
                    </a:ext>
                  </a:extLst>
                </a:gridCol>
                <a:gridCol w="1230488">
                  <a:extLst>
                    <a:ext uri="{9D8B030D-6E8A-4147-A177-3AD203B41FA5}">
                      <a16:colId xmlns:a16="http://schemas.microsoft.com/office/drawing/2014/main" val="20005"/>
                    </a:ext>
                  </a:extLst>
                </a:gridCol>
                <a:gridCol w="1253067">
                  <a:extLst>
                    <a:ext uri="{9D8B030D-6E8A-4147-A177-3AD203B41FA5}">
                      <a16:colId xmlns:a16="http://schemas.microsoft.com/office/drawing/2014/main" val="20006"/>
                    </a:ext>
                  </a:extLst>
                </a:gridCol>
                <a:gridCol w="1365956">
                  <a:extLst>
                    <a:ext uri="{9D8B030D-6E8A-4147-A177-3AD203B41FA5}">
                      <a16:colId xmlns:a16="http://schemas.microsoft.com/office/drawing/2014/main" val="20007"/>
                    </a:ext>
                  </a:extLst>
                </a:gridCol>
              </a:tblGrid>
              <a:tr h="533351">
                <a:tc rowSpan="2">
                  <a:txBody>
                    <a:bodyPr/>
                    <a:lstStyle/>
                    <a:p>
                      <a:pPr algn="ctr"/>
                      <a:r>
                        <a:rPr lang="zh-CN" altLang="en-US" dirty="0">
                          <a:latin typeface="微软雅黑" pitchFamily="34" charset="-122"/>
                          <a:ea typeface="微软雅黑" pitchFamily="34" charset="-122"/>
                        </a:rPr>
                        <a:t>友商</a:t>
                      </a:r>
                    </a:p>
                  </a:txBody>
                  <a:tcPr anchor="ctr"/>
                </a:tc>
                <a:tc gridSpan="5">
                  <a:txBody>
                    <a:bodyPr/>
                    <a:lstStyle/>
                    <a:p>
                      <a:pPr algn="ctr"/>
                      <a:r>
                        <a:rPr lang="zh-CN" altLang="en-US">
                          <a:latin typeface="微软雅黑" pitchFamily="34" charset="-122"/>
                          <a:ea typeface="微软雅黑" pitchFamily="34" charset="-122"/>
                        </a:rPr>
                        <a:t>方案组件</a:t>
                      </a:r>
                      <a:endParaRPr lang="zh-CN" altLang="en-US" dirty="0">
                        <a:latin typeface="微软雅黑" pitchFamily="34" charset="-122"/>
                        <a:ea typeface="微软雅黑" pitchFamily="34" charset="-122"/>
                      </a:endParaRPr>
                    </a:p>
                  </a:txBody>
                  <a:tcPr anchor="ctr"/>
                </a:tc>
                <a:tc hMerge="1">
                  <a:txBody>
                    <a:bodyPr/>
                    <a:lstStyle/>
                    <a:p>
                      <a:pPr algn="ctr"/>
                      <a:endParaRPr lang="zh-CN" altLang="en-US" dirty="0">
                        <a:latin typeface="微软雅黑" pitchFamily="34" charset="-122"/>
                        <a:ea typeface="微软雅黑" pitchFamily="34" charset="-122"/>
                      </a:endParaRPr>
                    </a:p>
                  </a:txBody>
                  <a:tcPr anchor="ctr"/>
                </a:tc>
                <a:tc hMerge="1">
                  <a:txBody>
                    <a:bodyPr/>
                    <a:lstStyle/>
                    <a:p>
                      <a:pPr algn="ctr"/>
                      <a:endParaRPr lang="zh-CN" altLang="en-US" dirty="0">
                        <a:latin typeface="微软雅黑" pitchFamily="34" charset="-122"/>
                        <a:ea typeface="微软雅黑" pitchFamily="34" charset="-122"/>
                      </a:endParaRPr>
                    </a:p>
                  </a:txBody>
                  <a:tcPr anchor="ctr"/>
                </a:tc>
                <a:tc hMerge="1">
                  <a:txBody>
                    <a:bodyPr/>
                    <a:lstStyle/>
                    <a:p>
                      <a:pPr algn="ctr"/>
                      <a:endParaRPr lang="zh-CN" altLang="en-US" dirty="0">
                        <a:latin typeface="微软雅黑" pitchFamily="34" charset="-122"/>
                        <a:ea typeface="微软雅黑" pitchFamily="34" charset="-122"/>
                      </a:endParaRPr>
                    </a:p>
                  </a:txBody>
                  <a:tcPr anchor="ctr"/>
                </a:tc>
                <a:tc hMerge="1">
                  <a:txBody>
                    <a:bodyPr/>
                    <a:lstStyle/>
                    <a:p>
                      <a:pPr algn="ctr"/>
                      <a:endParaRPr lang="zh-CN" altLang="en-US" dirty="0">
                        <a:latin typeface="微软雅黑" pitchFamily="34" charset="-122"/>
                        <a:ea typeface="微软雅黑" pitchFamily="34" charset="-122"/>
                      </a:endParaRPr>
                    </a:p>
                  </a:txBody>
                  <a:tcPr anchor="ctr"/>
                </a:tc>
                <a:tc rowSpan="2">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竞争力评价</a:t>
                      </a:r>
                    </a:p>
                  </a:txBody>
                  <a:tcPr anchor="ctr"/>
                </a:tc>
                <a:extLst>
                  <a:ext uri="{0D108BD9-81ED-4DB2-BD59-A6C34878D82A}">
                    <a16:rowId xmlns:a16="http://schemas.microsoft.com/office/drawing/2014/main" val="10000"/>
                  </a:ext>
                </a:extLst>
              </a:tr>
              <a:tr h="584251">
                <a:tc vMerge="1">
                  <a:txBody>
                    <a:bodyPr/>
                    <a:lstStyle/>
                    <a:p>
                      <a:pPr algn="ctr"/>
                      <a:endParaRPr lang="zh-CN" altLang="en-US" dirty="0">
                        <a:latin typeface="微软雅黑" pitchFamily="34" charset="-122"/>
                        <a:ea typeface="微软雅黑" pitchFamily="34" charset="-122"/>
                      </a:endParaRPr>
                    </a:p>
                  </a:txBody>
                  <a:tcPr anchor="ctr"/>
                </a:tc>
                <a:tc>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态势感知</a:t>
                      </a:r>
                    </a:p>
                  </a:txBody>
                  <a:tcPr anchor="ctr">
                    <a:solidFill>
                      <a:srgbClr val="203556"/>
                    </a:solidFill>
                  </a:tcPr>
                </a:tc>
                <a:tc>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关联分析</a:t>
                      </a:r>
                    </a:p>
                  </a:txBody>
                  <a:tcPr anchor="ctr">
                    <a:solidFill>
                      <a:srgbClr val="203556"/>
                    </a:solidFill>
                  </a:tcPr>
                </a:tc>
                <a:tc>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运维管理</a:t>
                      </a:r>
                    </a:p>
                  </a:txBody>
                  <a:tcPr anchor="ctr">
                    <a:solidFill>
                      <a:srgbClr val="203556"/>
                    </a:solidFill>
                  </a:tcPr>
                </a:tc>
                <a:tc>
                  <a:txBody>
                    <a:bodyPr/>
                    <a:lstStyle/>
                    <a:p>
                      <a:pPr marL="0" algn="ctr" defTabSz="914400" rtl="0" eaLnBrk="1" latinLnBrk="0" hangingPunct="1"/>
                      <a:r>
                        <a:rPr lang="zh-CN" altLang="en-US" sz="1800" b="1" kern="1200" dirty="0">
                          <a:solidFill>
                            <a:schemeClr val="lt1"/>
                          </a:solidFill>
                          <a:latin typeface="微软雅黑" pitchFamily="34" charset="-122"/>
                          <a:ea typeface="微软雅黑" pitchFamily="34" charset="-122"/>
                          <a:cs typeface="+mn-cs"/>
                        </a:rPr>
                        <a:t>日志审计</a:t>
                      </a:r>
                    </a:p>
                  </a:txBody>
                  <a:tcPr anchor="ctr">
                    <a:solidFill>
                      <a:srgbClr val="203556"/>
                    </a:solidFill>
                  </a:tcPr>
                </a:tc>
                <a:tc>
                  <a:txBody>
                    <a:bodyPr/>
                    <a:lstStyle/>
                    <a:p>
                      <a:pPr marL="0" algn="ctr" defTabSz="914400" rtl="0" eaLnBrk="1" latinLnBrk="0" hangingPunct="1"/>
                      <a:r>
                        <a:rPr lang="zh-CN" altLang="en-US" sz="1800" b="1" kern="1200">
                          <a:solidFill>
                            <a:schemeClr val="lt1"/>
                          </a:solidFill>
                          <a:latin typeface="微软雅黑" pitchFamily="34" charset="-122"/>
                          <a:ea typeface="微软雅黑" pitchFamily="34" charset="-122"/>
                          <a:cs typeface="+mn-cs"/>
                        </a:rPr>
                        <a:t>威胁情报</a:t>
                      </a:r>
                      <a:endParaRPr lang="zh-CN" altLang="en-US" sz="1800" b="1" kern="1200" dirty="0">
                        <a:solidFill>
                          <a:schemeClr val="lt1"/>
                        </a:solidFill>
                        <a:latin typeface="微软雅黑" pitchFamily="34" charset="-122"/>
                        <a:ea typeface="微软雅黑" pitchFamily="34" charset="-122"/>
                        <a:cs typeface="+mn-cs"/>
                      </a:endParaRPr>
                    </a:p>
                  </a:txBody>
                  <a:tcPr anchor="ctr">
                    <a:solidFill>
                      <a:srgbClr val="203556"/>
                    </a:solidFill>
                  </a:tcPr>
                </a:tc>
                <a:tc vMerge="1">
                  <a:txBody>
                    <a:bodyPr/>
                    <a:lstStyle/>
                    <a:p>
                      <a:pPr algn="ctr"/>
                      <a:endParaRPr lang="zh-CN" altLang="en-US" dirty="0">
                        <a:latin typeface="微软雅黑" pitchFamily="34" charset="-122"/>
                        <a:ea typeface="微软雅黑" pitchFamily="34" charset="-122"/>
                      </a:endParaRPr>
                    </a:p>
                  </a:txBody>
                  <a:tcPr anchor="ctr"/>
                </a:tc>
                <a:extLst>
                  <a:ext uri="{0D108BD9-81ED-4DB2-BD59-A6C34878D82A}">
                    <a16:rowId xmlns:a16="http://schemas.microsoft.com/office/drawing/2014/main" val="10001"/>
                  </a:ext>
                </a:extLst>
              </a:tr>
              <a:tr h="655371">
                <a:tc>
                  <a:txBody>
                    <a:bodyPr/>
                    <a:lstStyle/>
                    <a:p>
                      <a:pPr algn="l"/>
                      <a:r>
                        <a:rPr lang="zh-CN" altLang="en-US" sz="1600" b="1" dirty="0">
                          <a:latin typeface="微软雅黑" pitchFamily="34" charset="-122"/>
                          <a:ea typeface="微软雅黑" pitchFamily="34" charset="-122"/>
                        </a:rPr>
                        <a:t>深信服（安全感知平台）</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p>
                      <a:pPr algn="ctr"/>
                      <a:r>
                        <a:rPr lang="zh-CN" altLang="en-US" sz="1600" b="0" dirty="0">
                          <a:solidFill>
                            <a:schemeClr val="tx1"/>
                          </a:solidFill>
                          <a:latin typeface="微软雅黑" pitchFamily="34" charset="-122"/>
                          <a:ea typeface="微软雅黑" pitchFamily="34" charset="-122"/>
                        </a:rPr>
                        <a:t>（集中管理平台）</a:t>
                      </a:r>
                    </a:p>
                  </a:txBody>
                  <a:tcPr anchor="ctr"/>
                </a:tc>
                <a:tc>
                  <a:txBody>
                    <a:bodyPr/>
                    <a:lstStyle/>
                    <a:p>
                      <a:pPr algn="ctr"/>
                      <a:r>
                        <a:rPr lang="en-US" altLang="zh-CN" sz="1600" b="0" dirty="0">
                          <a:solidFill>
                            <a:schemeClr val="tx1"/>
                          </a:solidFill>
                          <a:latin typeface="微软雅黑" pitchFamily="34" charset="-122"/>
                          <a:ea typeface="微软雅黑" pitchFamily="34" charset="-122"/>
                        </a:rPr>
                        <a:t>N</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tx1"/>
                          </a:solidFill>
                          <a:latin typeface="微软雅黑" pitchFamily="34" charset="-122"/>
                          <a:ea typeface="微软雅黑" pitchFamily="34" charset="-122"/>
                        </a:rPr>
                        <a:t>★★</a:t>
                      </a:r>
                    </a:p>
                  </a:txBody>
                  <a:tcPr anchor="ctr"/>
                </a:tc>
                <a:extLst>
                  <a:ext uri="{0D108BD9-81ED-4DB2-BD59-A6C34878D82A}">
                    <a16:rowId xmlns:a16="http://schemas.microsoft.com/office/drawing/2014/main" val="10002"/>
                  </a:ext>
                </a:extLst>
              </a:tr>
              <a:tr h="632177">
                <a:tc>
                  <a:txBody>
                    <a:bodyPr/>
                    <a:lstStyle/>
                    <a:p>
                      <a:pPr algn="l"/>
                      <a:r>
                        <a:rPr lang="en-US" altLang="zh-CN" sz="1600" b="1" dirty="0">
                          <a:latin typeface="微软雅黑" pitchFamily="34" charset="-122"/>
                          <a:ea typeface="微软雅黑" pitchFamily="34" charset="-122"/>
                        </a:rPr>
                        <a:t>360</a:t>
                      </a:r>
                      <a:r>
                        <a:rPr lang="zh-CN" altLang="en-US" sz="1600" b="1" dirty="0">
                          <a:latin typeface="微软雅黑" pitchFamily="34" charset="-122"/>
                          <a:ea typeface="微软雅黑" pitchFamily="34" charset="-122"/>
                        </a:rPr>
                        <a:t>（态势感知与安全运营平台）</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p>
                      <a:pPr algn="ctr"/>
                      <a:r>
                        <a:rPr lang="zh-CN" altLang="en-US" sz="1600" b="0" dirty="0">
                          <a:solidFill>
                            <a:schemeClr val="tx1"/>
                          </a:solidFill>
                          <a:latin typeface="微软雅黑" pitchFamily="34" charset="-122"/>
                          <a:ea typeface="微软雅黑" pitchFamily="34" charset="-122"/>
                        </a:rPr>
                        <a:t>（</a:t>
                      </a:r>
                      <a:r>
                        <a:rPr lang="en-US" altLang="zh-CN" sz="1600" b="0" dirty="0">
                          <a:solidFill>
                            <a:schemeClr val="tx1"/>
                          </a:solidFill>
                          <a:latin typeface="微软雅黑" pitchFamily="34" charset="-122"/>
                          <a:ea typeface="微软雅黑" pitchFamily="34" charset="-122"/>
                        </a:rPr>
                        <a:t>SOC</a:t>
                      </a:r>
                      <a:r>
                        <a:rPr lang="zh-CN" altLang="en-US" sz="1600" b="0" dirty="0">
                          <a:solidFill>
                            <a:schemeClr val="tx1"/>
                          </a:solidFill>
                          <a:latin typeface="微软雅黑" pitchFamily="34" charset="-122"/>
                          <a:ea typeface="微软雅黑" pitchFamily="34" charset="-122"/>
                        </a:rPr>
                        <a:t>）</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tx1"/>
                          </a:solidFill>
                          <a:latin typeface="微软雅黑" pitchFamily="34" charset="-122"/>
                          <a:ea typeface="微软雅黑" pitchFamily="34" charset="-122"/>
                        </a:rPr>
                        <a:t>★★★</a:t>
                      </a:r>
                    </a:p>
                  </a:txBody>
                  <a:tcPr anchor="ctr"/>
                </a:tc>
                <a:extLst>
                  <a:ext uri="{0D108BD9-81ED-4DB2-BD59-A6C34878D82A}">
                    <a16:rowId xmlns:a16="http://schemas.microsoft.com/office/drawing/2014/main" val="10003"/>
                  </a:ext>
                </a:extLst>
              </a:tr>
              <a:tr h="590560">
                <a:tc>
                  <a:txBody>
                    <a:bodyPr/>
                    <a:lstStyle/>
                    <a:p>
                      <a:pPr algn="l"/>
                      <a:r>
                        <a:rPr lang="en-US" altLang="zh-CN" sz="1600" b="1" dirty="0">
                          <a:latin typeface="微软雅黑" pitchFamily="34" charset="-122"/>
                          <a:ea typeface="微软雅黑" pitchFamily="34" charset="-122"/>
                        </a:rPr>
                        <a:t>H3C</a:t>
                      </a:r>
                      <a:r>
                        <a:rPr lang="zh-CN" altLang="en-US" sz="1600" b="1" dirty="0">
                          <a:latin typeface="微软雅黑" pitchFamily="34" charset="-122"/>
                          <a:ea typeface="微软雅黑" pitchFamily="34" charset="-122"/>
                        </a:rPr>
                        <a:t>（态势感知系统）</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p>
                  </a:txBody>
                  <a:tcPr anchor="ctr"/>
                </a:tc>
                <a:tc>
                  <a:txBody>
                    <a:bodyPr/>
                    <a:lstStyle/>
                    <a:p>
                      <a:pPr algn="ctr"/>
                      <a:r>
                        <a:rPr lang="en-US" altLang="zh-CN" sz="1600" b="0" dirty="0">
                          <a:solidFill>
                            <a:schemeClr val="tx1"/>
                          </a:solidFill>
                          <a:latin typeface="微软雅黑" pitchFamily="34" charset="-122"/>
                          <a:ea typeface="微软雅黑" pitchFamily="34" charset="-122"/>
                        </a:rPr>
                        <a:t>Y</a:t>
                      </a:r>
                      <a:endParaRPr lang="zh-CN" altLang="en-US" sz="1600" b="0" dirty="0">
                        <a:solidFill>
                          <a:schemeClr val="tx1"/>
                        </a:solidFill>
                        <a:latin typeface="微软雅黑" pitchFamily="34" charset="-122"/>
                        <a:ea typeface="微软雅黑" pitchFamily="34" charset="-122"/>
                      </a:endParaRPr>
                    </a:p>
                  </a:txBody>
                  <a:tcPr anchor="ctr"/>
                </a:tc>
                <a:tc>
                  <a:txBody>
                    <a:bodyPr/>
                    <a:lstStyle/>
                    <a:p>
                      <a:pPr algn="ctr"/>
                      <a:r>
                        <a:rPr lang="en-US" altLang="zh-CN" sz="1600" b="0" dirty="0">
                          <a:solidFill>
                            <a:schemeClr val="tx1"/>
                          </a:solidFill>
                          <a:latin typeface="微软雅黑" pitchFamily="34" charset="-122"/>
                          <a:ea typeface="微软雅黑" pitchFamily="34" charset="-122"/>
                        </a:rPr>
                        <a:t>N</a:t>
                      </a:r>
                    </a:p>
                  </a:txBody>
                  <a:tcPr anchor="ctr"/>
                </a:tc>
                <a:tc>
                  <a:txBody>
                    <a:bodyPr/>
                    <a:lstStyle/>
                    <a:p>
                      <a:pPr algn="ctr"/>
                      <a:r>
                        <a:rPr lang="zh-CN" altLang="en-US" sz="1600" b="0" dirty="0">
                          <a:solidFill>
                            <a:schemeClr val="tx1"/>
                          </a:solidFill>
                          <a:latin typeface="微软雅黑" pitchFamily="34" charset="-122"/>
                          <a:ea typeface="微软雅黑" pitchFamily="34" charset="-122"/>
                        </a:rPr>
                        <a:t>★★</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0733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深信服安全感知平台分析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14</a:t>
            </a:fld>
            <a:endParaRPr lang="en-US" altLang="zh-CN"/>
          </a:p>
        </p:txBody>
      </p:sp>
      <p:pic>
        <p:nvPicPr>
          <p:cNvPr id="3074" name="Picture 2" descr="http://download.sangfor.com.cn/Uploads/Editor/image/20171113/20171113145217_8738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86" y="1577199"/>
            <a:ext cx="5593435" cy="270129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a:xfrm>
            <a:off x="5954680" y="1219200"/>
            <a:ext cx="0" cy="4425787"/>
          </a:xfrm>
          <a:prstGeom prst="line">
            <a:avLst/>
          </a:prstGeom>
          <a:noFill/>
          <a:ln w="9525" cap="flat" cmpd="sng" algn="ctr">
            <a:solidFill>
              <a:srgbClr val="4F81BD">
                <a:shade val="95000"/>
                <a:satMod val="105000"/>
              </a:srgbClr>
            </a:solidFill>
            <a:prstDash val="solid"/>
          </a:ln>
          <a:effectLst/>
        </p:spPr>
      </p:cxnSp>
      <p:sp>
        <p:nvSpPr>
          <p:cNvPr id="11" name="TextBox 20"/>
          <p:cNvSpPr txBox="1"/>
          <p:nvPr/>
        </p:nvSpPr>
        <p:spPr>
          <a:xfrm>
            <a:off x="889462" y="4636490"/>
            <a:ext cx="3878580" cy="923330"/>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方案组件</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安全感知平台</a:t>
            </a:r>
            <a:r>
              <a:rPr lang="en-US" altLang="zh-CN" b="1" dirty="0">
                <a:solidFill>
                  <a:srgbClr val="C00000"/>
                </a:solidFill>
                <a:latin typeface="微软雅黑" pitchFamily="34" charset="-122"/>
                <a:ea typeface="微软雅黑" pitchFamily="34" charset="-122"/>
              </a:rPr>
              <a:t>SIS</a:t>
            </a: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探针</a:t>
            </a:r>
            <a:r>
              <a:rPr lang="en-US" altLang="zh-CN" b="1" dirty="0">
                <a:solidFill>
                  <a:srgbClr val="C00000"/>
                </a:solidFill>
                <a:latin typeface="微软雅黑" pitchFamily="34" charset="-122"/>
                <a:ea typeface="微软雅黑" pitchFamily="34" charset="-122"/>
              </a:rPr>
              <a:t>STA</a:t>
            </a:r>
            <a:endParaRPr lang="zh-CN" altLang="en-US" b="1" dirty="0">
              <a:solidFill>
                <a:srgbClr val="C00000"/>
              </a:solidFill>
              <a:latin typeface="微软雅黑" pitchFamily="34" charset="-122"/>
              <a:ea typeface="微软雅黑" pitchFamily="34" charset="-122"/>
            </a:endParaRPr>
          </a:p>
        </p:txBody>
      </p:sp>
      <p:sp>
        <p:nvSpPr>
          <p:cNvPr id="13" name="内容占位符 2"/>
          <p:cNvSpPr txBox="1">
            <a:spLocks/>
          </p:cNvSpPr>
          <p:nvPr/>
        </p:nvSpPr>
        <p:spPr>
          <a:xfrm>
            <a:off x="6154702" y="1731320"/>
            <a:ext cx="5190631" cy="36196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核心价值</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事前感知：资产梳理、安全评估；</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noProof="0" dirty="0">
                <a:solidFill>
                  <a:prstClr val="black"/>
                </a:solidFill>
              </a:rPr>
              <a:t>事中感知</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：残余攻击、风险访问；</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事后感知</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：攻击链还原、溯源分析；</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分析</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defRPr/>
            </a:pPr>
            <a:r>
              <a:rPr lang="zh-CN" altLang="en-US" sz="1400" dirty="0">
                <a:solidFill>
                  <a:prstClr val="black"/>
                </a:solidFill>
              </a:rPr>
              <a:t>事前、事中、事后的感知分析更贴近于态势感知；</a:t>
            </a:r>
            <a:endParaRPr lang="en-US" altLang="zh-CN" sz="1400" dirty="0">
              <a:solidFill>
                <a:prstClr val="black"/>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优势</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以透视镜来梳理资产和互访关系非常有效；</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通过溯源工具轻松找到事件发生源；</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完善的知识库体系；</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劣势</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目前仅支持收集深信服设备日志；</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4160993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大屏展示</a:t>
            </a:r>
            <a:r>
              <a:rPr lang="en-US" altLang="zh-CN" dirty="0"/>
              <a:t>—</a:t>
            </a:r>
            <a:r>
              <a:rPr lang="zh-CN" altLang="en-US" dirty="0"/>
              <a:t>深信服</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15</a:t>
            </a:fld>
            <a:endParaRPr lang="en-US" altLang="zh-CN"/>
          </a:p>
        </p:txBody>
      </p:sp>
      <p:pic>
        <p:nvPicPr>
          <p:cNvPr id="5" name="图片 4"/>
          <p:cNvPicPr>
            <a:picLocks noChangeAspect="1"/>
          </p:cNvPicPr>
          <p:nvPr/>
        </p:nvPicPr>
        <p:blipFill>
          <a:blip r:embed="rId2"/>
          <a:stretch>
            <a:fillRect/>
          </a:stretch>
        </p:blipFill>
        <p:spPr>
          <a:xfrm>
            <a:off x="1589293" y="1476485"/>
            <a:ext cx="8655821" cy="4269560"/>
          </a:xfrm>
          <a:prstGeom prst="rect">
            <a:avLst/>
          </a:prstGeom>
        </p:spPr>
      </p:pic>
      <p:sp>
        <p:nvSpPr>
          <p:cNvPr id="11" name="矩形 10"/>
          <p:cNvSpPr/>
          <p:nvPr/>
        </p:nvSpPr>
        <p:spPr>
          <a:xfrm>
            <a:off x="3453531" y="1897397"/>
            <a:ext cx="4719625" cy="2647327"/>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2" name="圆角矩形标注 11"/>
          <p:cNvSpPr/>
          <p:nvPr/>
        </p:nvSpPr>
        <p:spPr>
          <a:xfrm>
            <a:off x="6919165" y="470021"/>
            <a:ext cx="2507980" cy="1164004"/>
          </a:xfrm>
          <a:prstGeom prst="wedgeRoundRectCallout">
            <a:avLst>
              <a:gd name="adj1" fmla="val -34666"/>
              <a:gd name="adj2" fmla="val 85642"/>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、全球办事处分布及各分支风险状况</a:t>
            </a:r>
            <a:endParaRPr lang="en-US" altLang="zh-CN" sz="1200" dirty="0"/>
          </a:p>
          <a:p>
            <a:r>
              <a:rPr lang="en-US" altLang="zh-CN" sz="1200" dirty="0"/>
              <a:t>2</a:t>
            </a:r>
            <a:r>
              <a:rPr lang="zh-CN" altLang="en-US" sz="1200" dirty="0"/>
              <a:t>、互访风险关系数据来源为内网互访流量</a:t>
            </a:r>
            <a:endParaRPr lang="en-US" altLang="zh-CN" sz="1200" dirty="0"/>
          </a:p>
          <a:p>
            <a:r>
              <a:rPr lang="en-US" altLang="zh-CN" sz="1200" dirty="0"/>
              <a:t>3</a:t>
            </a:r>
            <a:r>
              <a:rPr lang="zh-CN" altLang="en-US" sz="1200" dirty="0"/>
              <a:t>、需要配置分支</a:t>
            </a:r>
            <a:r>
              <a:rPr lang="en-US" altLang="zh-CN" sz="1200" dirty="0"/>
              <a:t>—</a:t>
            </a:r>
            <a:r>
              <a:rPr lang="zh-CN" altLang="en-US" sz="1200" dirty="0"/>
              <a:t>分支内配置业务和内网主机网段</a:t>
            </a:r>
          </a:p>
        </p:txBody>
      </p:sp>
      <p:sp>
        <p:nvSpPr>
          <p:cNvPr id="13" name="矩形 12"/>
          <p:cNvSpPr/>
          <p:nvPr/>
        </p:nvSpPr>
        <p:spPr>
          <a:xfrm>
            <a:off x="1733550" y="4638675"/>
            <a:ext cx="1666876" cy="1066800"/>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4" name="圆角矩形标注 13"/>
          <p:cNvSpPr/>
          <p:nvPr/>
        </p:nvSpPr>
        <p:spPr>
          <a:xfrm>
            <a:off x="112890" y="4330961"/>
            <a:ext cx="1536189" cy="816772"/>
          </a:xfrm>
          <a:prstGeom prst="wedgeRoundRectCallout">
            <a:avLst>
              <a:gd name="adj1" fmla="val 42287"/>
              <a:gd name="adj2" fmla="val 73611"/>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、国内外攻击源</a:t>
            </a:r>
            <a:r>
              <a:rPr lang="en-US" altLang="zh-CN" sz="1200" dirty="0"/>
              <a:t>TOPN</a:t>
            </a:r>
            <a:endParaRPr lang="zh-CN" altLang="en-US" sz="1200" dirty="0"/>
          </a:p>
        </p:txBody>
      </p:sp>
      <p:sp>
        <p:nvSpPr>
          <p:cNvPr id="15" name="矩形 14"/>
          <p:cNvSpPr/>
          <p:nvPr/>
        </p:nvSpPr>
        <p:spPr>
          <a:xfrm>
            <a:off x="3453530" y="4629150"/>
            <a:ext cx="4719625" cy="1076325"/>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6" name="圆角矩形标注 15"/>
          <p:cNvSpPr/>
          <p:nvPr/>
        </p:nvSpPr>
        <p:spPr>
          <a:xfrm>
            <a:off x="3835670" y="5939570"/>
            <a:ext cx="2383802" cy="630725"/>
          </a:xfrm>
          <a:prstGeom prst="wedgeRoundRectCallout">
            <a:avLst>
              <a:gd name="adj1" fmla="val -29871"/>
              <a:gd name="adj2" fmla="val -79470"/>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、展示实时的外部攻击</a:t>
            </a:r>
            <a:endParaRPr lang="en-US" altLang="zh-CN" sz="1200" dirty="0"/>
          </a:p>
          <a:p>
            <a:r>
              <a:rPr lang="en-US" altLang="zh-CN" sz="1200" dirty="0"/>
              <a:t>2</a:t>
            </a:r>
            <a:r>
              <a:rPr lang="zh-CN" altLang="en-US" sz="1200" dirty="0"/>
              <a:t>、数据来源为外部威胁日志</a:t>
            </a:r>
          </a:p>
        </p:txBody>
      </p:sp>
      <p:sp>
        <p:nvSpPr>
          <p:cNvPr id="17" name="矩形 16"/>
          <p:cNvSpPr/>
          <p:nvPr/>
        </p:nvSpPr>
        <p:spPr>
          <a:xfrm>
            <a:off x="8226259" y="1897397"/>
            <a:ext cx="1811135" cy="2284078"/>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8" name="圆角矩形标注 17"/>
          <p:cNvSpPr/>
          <p:nvPr/>
        </p:nvSpPr>
        <p:spPr>
          <a:xfrm>
            <a:off x="10090497" y="1645845"/>
            <a:ext cx="1506906" cy="783030"/>
          </a:xfrm>
          <a:prstGeom prst="wedgeRoundRectCallout">
            <a:avLst>
              <a:gd name="adj1" fmla="val -46044"/>
              <a:gd name="adj2" fmla="val 84218"/>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、对各分支风险等级评估</a:t>
            </a:r>
          </a:p>
        </p:txBody>
      </p:sp>
      <p:sp>
        <p:nvSpPr>
          <p:cNvPr id="19" name="矩形 18"/>
          <p:cNvSpPr/>
          <p:nvPr/>
        </p:nvSpPr>
        <p:spPr>
          <a:xfrm>
            <a:off x="1733550" y="1972636"/>
            <a:ext cx="1630539" cy="2599364"/>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20" name="圆角矩形标注 19"/>
          <p:cNvSpPr/>
          <p:nvPr/>
        </p:nvSpPr>
        <p:spPr>
          <a:xfrm>
            <a:off x="107919" y="1696445"/>
            <a:ext cx="1536189" cy="816772"/>
          </a:xfrm>
          <a:prstGeom prst="wedgeRoundRectCallout">
            <a:avLst>
              <a:gd name="adj1" fmla="val 42287"/>
              <a:gd name="adj2" fmla="val 73611"/>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、数据来源为外部威胁事件</a:t>
            </a:r>
          </a:p>
        </p:txBody>
      </p:sp>
    </p:spTree>
    <p:extLst>
      <p:ext uri="{BB962C8B-B14F-4D97-AF65-F5344CB8AC3E}">
        <p14:creationId xmlns:p14="http://schemas.microsoft.com/office/powerpoint/2010/main" val="584945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透视镜</a:t>
            </a:r>
            <a:r>
              <a:rPr lang="en-US" altLang="zh-CN" dirty="0"/>
              <a:t>—</a:t>
            </a:r>
            <a:r>
              <a:rPr lang="zh-CN" altLang="en-US" dirty="0"/>
              <a:t>深信服</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16</a:t>
            </a:fld>
            <a:endParaRPr lang="en-US" altLang="zh-CN"/>
          </a:p>
        </p:txBody>
      </p:sp>
      <p:pic>
        <p:nvPicPr>
          <p:cNvPr id="9" name="图片 8"/>
          <p:cNvPicPr>
            <a:picLocks noChangeAspect="1"/>
          </p:cNvPicPr>
          <p:nvPr/>
        </p:nvPicPr>
        <p:blipFill>
          <a:blip r:embed="rId2"/>
          <a:stretch>
            <a:fillRect/>
          </a:stretch>
        </p:blipFill>
        <p:spPr>
          <a:xfrm>
            <a:off x="1268820" y="1156563"/>
            <a:ext cx="8548151" cy="4712442"/>
          </a:xfrm>
          <a:prstGeom prst="rect">
            <a:avLst/>
          </a:prstGeom>
        </p:spPr>
      </p:pic>
      <p:sp>
        <p:nvSpPr>
          <p:cNvPr id="15" name="矩形 14"/>
          <p:cNvSpPr/>
          <p:nvPr/>
        </p:nvSpPr>
        <p:spPr>
          <a:xfrm>
            <a:off x="2785315" y="2143639"/>
            <a:ext cx="620890" cy="39176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6" name="矩形 15"/>
          <p:cNvSpPr/>
          <p:nvPr/>
        </p:nvSpPr>
        <p:spPr>
          <a:xfrm>
            <a:off x="2624231" y="5084828"/>
            <a:ext cx="620890" cy="39176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8" name="矩形 17"/>
          <p:cNvSpPr/>
          <p:nvPr/>
        </p:nvSpPr>
        <p:spPr>
          <a:xfrm>
            <a:off x="9216041" y="4079573"/>
            <a:ext cx="760297" cy="891012"/>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圆角矩形标注 13"/>
          <p:cNvSpPr/>
          <p:nvPr/>
        </p:nvSpPr>
        <p:spPr>
          <a:xfrm>
            <a:off x="2361493" y="2769511"/>
            <a:ext cx="847644" cy="457201"/>
          </a:xfrm>
          <a:prstGeom prst="wedgeRoundRectCallout">
            <a:avLst>
              <a:gd name="adj1" fmla="val 38979"/>
              <a:gd name="adj2" fmla="val -86399"/>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内网网段</a:t>
            </a:r>
          </a:p>
        </p:txBody>
      </p:sp>
      <p:sp>
        <p:nvSpPr>
          <p:cNvPr id="17" name="圆角矩形标注 16"/>
          <p:cNvSpPr/>
          <p:nvPr/>
        </p:nvSpPr>
        <p:spPr>
          <a:xfrm>
            <a:off x="2209147" y="4375220"/>
            <a:ext cx="840698" cy="437337"/>
          </a:xfrm>
          <a:prstGeom prst="wedgeRoundRectCallout">
            <a:avLst>
              <a:gd name="adj1" fmla="val 29477"/>
              <a:gd name="adj2" fmla="val 88398"/>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核心业务</a:t>
            </a:r>
          </a:p>
        </p:txBody>
      </p:sp>
      <p:sp>
        <p:nvSpPr>
          <p:cNvPr id="10" name="圆角矩形标注 9"/>
          <p:cNvSpPr/>
          <p:nvPr/>
        </p:nvSpPr>
        <p:spPr>
          <a:xfrm>
            <a:off x="9874400" y="1680869"/>
            <a:ext cx="1459066" cy="782868"/>
          </a:xfrm>
          <a:prstGeom prst="wedgeRoundRectCallout">
            <a:avLst>
              <a:gd name="adj1" fmla="val -65431"/>
              <a:gd name="adj2" fmla="val 39888"/>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数据来源为探针</a:t>
            </a:r>
            <a:r>
              <a:rPr lang="en-US" altLang="zh-CN" sz="1200" dirty="0" err="1"/>
              <a:t>Netflow</a:t>
            </a:r>
            <a:r>
              <a:rPr lang="zh-CN" altLang="en-US" sz="1200" dirty="0"/>
              <a:t>日志</a:t>
            </a:r>
          </a:p>
        </p:txBody>
      </p:sp>
    </p:spTree>
    <p:extLst>
      <p:ext uri="{BB962C8B-B14F-4D97-AF65-F5344CB8AC3E}">
        <p14:creationId xmlns:p14="http://schemas.microsoft.com/office/powerpoint/2010/main" val="2248868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360</a:t>
            </a:r>
            <a:r>
              <a:rPr lang="zh-CN" altLang="en-US" dirty="0"/>
              <a:t>态势感知与安全运营平台分析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17</a:t>
            </a:fld>
            <a:endParaRPr lang="en-US" altLang="zh-CN"/>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a:xfrm>
            <a:off x="697470" y="1219200"/>
            <a:ext cx="4616142" cy="3231254"/>
          </a:xfrm>
          <a:prstGeom prst="rect">
            <a:avLst/>
          </a:prstGeom>
          <a:noFill/>
          <a:ln>
            <a:noFill/>
          </a:ln>
        </p:spPr>
      </p:pic>
      <p:cxnSp>
        <p:nvCxnSpPr>
          <p:cNvPr id="7" name="直接连接符 6"/>
          <p:cNvCxnSpPr/>
          <p:nvPr/>
        </p:nvCxnSpPr>
        <p:spPr>
          <a:xfrm>
            <a:off x="5954680" y="1219200"/>
            <a:ext cx="0" cy="4425787"/>
          </a:xfrm>
          <a:prstGeom prst="line">
            <a:avLst/>
          </a:prstGeom>
          <a:noFill/>
          <a:ln w="9525" cap="flat" cmpd="sng" algn="ctr">
            <a:solidFill>
              <a:srgbClr val="4F81BD">
                <a:shade val="95000"/>
                <a:satMod val="105000"/>
              </a:srgbClr>
            </a:solidFill>
            <a:prstDash val="solid"/>
          </a:ln>
          <a:effectLst/>
        </p:spPr>
      </p:cxnSp>
      <p:sp>
        <p:nvSpPr>
          <p:cNvPr id="8" name="TextBox 20"/>
          <p:cNvSpPr txBox="1"/>
          <p:nvPr/>
        </p:nvSpPr>
        <p:spPr>
          <a:xfrm>
            <a:off x="904123" y="4450454"/>
            <a:ext cx="3878580" cy="1477328"/>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方案组件</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分析平台</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关联分析引擎</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分布式日志采集器</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流量传感器</a:t>
            </a:r>
          </a:p>
        </p:txBody>
      </p:sp>
      <p:sp>
        <p:nvSpPr>
          <p:cNvPr id="9" name="内容占位符 2"/>
          <p:cNvSpPr txBox="1">
            <a:spLocks/>
          </p:cNvSpPr>
          <p:nvPr/>
        </p:nvSpPr>
        <p:spPr>
          <a:xfrm>
            <a:off x="6154702" y="1731320"/>
            <a:ext cx="5190631" cy="36196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核心价值</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全局威胁可视化：大屏展示内外网安全态势；</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noProof="0" dirty="0">
                <a:solidFill>
                  <a:prstClr val="black"/>
                </a:solidFill>
              </a:rPr>
              <a:t>隐蔽威胁发现</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：丰富的自定义关联规则；</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威胁处置闭环：威胁管理、工单流程；</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分析</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defRPr/>
            </a:pPr>
            <a:r>
              <a:rPr lang="zh-CN" altLang="en-US" sz="1400" dirty="0">
                <a:solidFill>
                  <a:prstClr val="black"/>
                </a:solidFill>
              </a:rPr>
              <a:t>核心技术是关联分析；</a:t>
            </a:r>
            <a:endParaRPr lang="en-US" altLang="zh-CN" sz="1400" dirty="0">
              <a:solidFill>
                <a:prstClr val="black"/>
              </a:solidFill>
            </a:endParaRPr>
          </a:p>
          <a:p>
            <a:pPr lvl="1">
              <a:defRPr/>
            </a:pPr>
            <a:r>
              <a:rPr lang="zh-CN" altLang="en-US" sz="1400" dirty="0">
                <a:solidFill>
                  <a:prstClr val="black"/>
                </a:solidFill>
              </a:rPr>
              <a:t>关联分析出的威胁事件以工单形式分配到各管理员，并联动边界防火墙和终端实现阻断；</a:t>
            </a:r>
            <a:endParaRPr lang="en-US" altLang="zh-CN" sz="1400" dirty="0">
              <a:solidFill>
                <a:prstClr val="black"/>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优势</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方案完整，</a:t>
            </a:r>
            <a:r>
              <a:rPr lang="zh-CN" altLang="en-US" sz="1400" dirty="0">
                <a:solidFill>
                  <a:schemeClr val="tx1"/>
                </a:solidFill>
              </a:rPr>
              <a:t>日志收集、运维管理能力完善</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lang="zh-CN" altLang="en-US" sz="1400" dirty="0">
                <a:solidFill>
                  <a:prstClr val="black"/>
                </a:solidFill>
              </a:rPr>
              <a:t>拓扑图大屏展示非常吸引客户；</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lang="zh-CN" altLang="en-US" sz="1400" dirty="0">
                <a:solidFill>
                  <a:prstClr val="black"/>
                </a:solidFill>
              </a:rPr>
              <a:t>通过终端安全的优势，云端威胁情报中心掌握新型威胁信息的能力会比较强；</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23209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497" y="294091"/>
            <a:ext cx="9809846" cy="605774"/>
          </a:xfrm>
        </p:spPr>
        <p:txBody>
          <a:bodyPr/>
          <a:lstStyle/>
          <a:p>
            <a:r>
              <a:rPr lang="zh-CN" altLang="en-US" dirty="0"/>
              <a:t>大屏展示</a:t>
            </a:r>
            <a:r>
              <a:rPr lang="en-US" altLang="zh-CN" dirty="0"/>
              <a:t>—360</a:t>
            </a:r>
            <a:endParaRPr lang="zh-CN" altLang="en-US" dirty="0"/>
          </a:p>
        </p:txBody>
      </p:sp>
      <p:sp>
        <p:nvSpPr>
          <p:cNvPr id="3" name="灯片编号占位符 2"/>
          <p:cNvSpPr>
            <a:spLocks noGrp="1"/>
          </p:cNvSpPr>
          <p:nvPr>
            <p:ph type="sldNum" sz="quarter" idx="12"/>
          </p:nvPr>
        </p:nvSpPr>
        <p:spPr>
          <a:xfrm>
            <a:off x="607158" y="6356187"/>
            <a:ext cx="571350" cy="248005"/>
          </a:xfrm>
        </p:spPr>
        <p:txBody>
          <a:bodyPr/>
          <a:lstStyle/>
          <a:p>
            <a:pPr algn="ctr"/>
            <a:fld id="{571A5C36-D067-4A8B-BD3C-F67C535F77D7}" type="slidenum">
              <a:rPr lang="en-US" altLang="zh-CN" smtClean="0"/>
              <a:pPr algn="ctr"/>
              <a:t>18</a:t>
            </a:fld>
            <a:endParaRPr lang="en-US" altLang="zh-CN"/>
          </a:p>
        </p:txBody>
      </p:sp>
      <p:pic>
        <p:nvPicPr>
          <p:cNvPr id="4" name="图片 3"/>
          <p:cNvPicPr/>
          <p:nvPr/>
        </p:nvPicPr>
        <p:blipFill>
          <a:blip r:embed="rId2"/>
          <a:stretch>
            <a:fillRect/>
          </a:stretch>
        </p:blipFill>
        <p:spPr>
          <a:xfrm>
            <a:off x="1457909" y="1148959"/>
            <a:ext cx="6152442" cy="3589866"/>
          </a:xfrm>
          <a:prstGeom prst="rect">
            <a:avLst/>
          </a:prstGeom>
        </p:spPr>
      </p:pic>
      <p:pic>
        <p:nvPicPr>
          <p:cNvPr id="5" name="图片 4"/>
          <p:cNvPicPr/>
          <p:nvPr/>
        </p:nvPicPr>
        <p:blipFill>
          <a:blip r:embed="rId3"/>
          <a:stretch>
            <a:fillRect/>
          </a:stretch>
        </p:blipFill>
        <p:spPr>
          <a:xfrm>
            <a:off x="1457908" y="4738826"/>
            <a:ext cx="6152444" cy="1207910"/>
          </a:xfrm>
          <a:prstGeom prst="rect">
            <a:avLst/>
          </a:prstGeom>
        </p:spPr>
      </p:pic>
      <p:pic>
        <p:nvPicPr>
          <p:cNvPr id="6" name="图片 5"/>
          <p:cNvPicPr/>
          <p:nvPr/>
        </p:nvPicPr>
        <p:blipFill>
          <a:blip r:embed="rId4"/>
          <a:stretch>
            <a:fillRect/>
          </a:stretch>
        </p:blipFill>
        <p:spPr>
          <a:xfrm>
            <a:off x="7610351" y="2243981"/>
            <a:ext cx="2479094" cy="3702755"/>
          </a:xfrm>
          <a:prstGeom prst="rect">
            <a:avLst/>
          </a:prstGeom>
        </p:spPr>
      </p:pic>
      <p:pic>
        <p:nvPicPr>
          <p:cNvPr id="7" name="图片 6"/>
          <p:cNvPicPr/>
          <p:nvPr/>
        </p:nvPicPr>
        <p:blipFill>
          <a:blip r:embed="rId5"/>
          <a:stretch>
            <a:fillRect/>
          </a:stretch>
        </p:blipFill>
        <p:spPr>
          <a:xfrm>
            <a:off x="7610352" y="1148959"/>
            <a:ext cx="2479093" cy="1095021"/>
          </a:xfrm>
          <a:prstGeom prst="rect">
            <a:avLst/>
          </a:prstGeom>
        </p:spPr>
      </p:pic>
      <p:sp>
        <p:nvSpPr>
          <p:cNvPr id="9" name="矩形 8"/>
          <p:cNvSpPr/>
          <p:nvPr/>
        </p:nvSpPr>
        <p:spPr>
          <a:xfrm>
            <a:off x="1518056" y="1258188"/>
            <a:ext cx="6000344" cy="3443632"/>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0" name="圆角矩形标注 9"/>
          <p:cNvSpPr/>
          <p:nvPr/>
        </p:nvSpPr>
        <p:spPr>
          <a:xfrm>
            <a:off x="254502" y="1354858"/>
            <a:ext cx="1637798" cy="889122"/>
          </a:xfrm>
          <a:prstGeom prst="wedgeRoundRectCallout">
            <a:avLst>
              <a:gd name="adj1" fmla="val 37587"/>
              <a:gd name="adj2" fmla="val 74653"/>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、手工绘制拓扑图</a:t>
            </a:r>
            <a:endParaRPr lang="en-US" altLang="zh-CN" sz="1200" dirty="0"/>
          </a:p>
          <a:p>
            <a:r>
              <a:rPr lang="en-US" altLang="zh-CN" sz="1200" dirty="0"/>
              <a:t>2</a:t>
            </a:r>
            <a:r>
              <a:rPr lang="zh-CN" altLang="en-US" sz="1200" dirty="0"/>
              <a:t>、导入背景图片</a:t>
            </a:r>
            <a:endParaRPr lang="en-US" altLang="zh-CN" sz="1200" dirty="0"/>
          </a:p>
          <a:p>
            <a:r>
              <a:rPr lang="en-US" altLang="zh-CN" sz="1200" dirty="0"/>
              <a:t>3</a:t>
            </a:r>
            <a:r>
              <a:rPr lang="zh-CN" altLang="en-US" sz="1200" dirty="0"/>
              <a:t>、将资产拖至相应位置</a:t>
            </a:r>
          </a:p>
        </p:txBody>
      </p:sp>
      <p:sp>
        <p:nvSpPr>
          <p:cNvPr id="11" name="矩形 10"/>
          <p:cNvSpPr/>
          <p:nvPr/>
        </p:nvSpPr>
        <p:spPr>
          <a:xfrm>
            <a:off x="7619700" y="1207387"/>
            <a:ext cx="2382256" cy="4696699"/>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2" name="圆角矩形标注 11"/>
          <p:cNvSpPr/>
          <p:nvPr/>
        </p:nvSpPr>
        <p:spPr>
          <a:xfrm>
            <a:off x="10089445" y="1012946"/>
            <a:ext cx="1637798" cy="889122"/>
          </a:xfrm>
          <a:prstGeom prst="wedgeRoundRectCallout">
            <a:avLst>
              <a:gd name="adj1" fmla="val -38922"/>
              <a:gd name="adj2" fmla="val 75923"/>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、全局、各安全域风险状况</a:t>
            </a:r>
            <a:endParaRPr lang="en-US" altLang="zh-CN" sz="1200" dirty="0"/>
          </a:p>
          <a:p>
            <a:r>
              <a:rPr lang="en-US" altLang="zh-CN" sz="1200" dirty="0"/>
              <a:t>2</a:t>
            </a:r>
            <a:r>
              <a:rPr lang="zh-CN" altLang="en-US" sz="1200" dirty="0"/>
              <a:t>、需配置安全域</a:t>
            </a:r>
          </a:p>
        </p:txBody>
      </p:sp>
      <p:sp>
        <p:nvSpPr>
          <p:cNvPr id="13" name="矩形 12"/>
          <p:cNvSpPr/>
          <p:nvPr/>
        </p:nvSpPr>
        <p:spPr>
          <a:xfrm>
            <a:off x="1489834" y="4786487"/>
            <a:ext cx="6000344" cy="1095022"/>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4" name="圆角矩形标注 13"/>
          <p:cNvSpPr/>
          <p:nvPr/>
        </p:nvSpPr>
        <p:spPr>
          <a:xfrm>
            <a:off x="254502" y="3499556"/>
            <a:ext cx="1620564" cy="1040363"/>
          </a:xfrm>
          <a:prstGeom prst="wedgeRoundRectCallout">
            <a:avLst>
              <a:gd name="adj1" fmla="val 37587"/>
              <a:gd name="adj2" fmla="val 74653"/>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、威胁事件统计分类</a:t>
            </a:r>
            <a:endParaRPr lang="en-US" altLang="zh-CN" sz="1200" dirty="0"/>
          </a:p>
          <a:p>
            <a:r>
              <a:rPr lang="en-US" altLang="zh-CN" sz="1200" dirty="0"/>
              <a:t>2</a:t>
            </a:r>
            <a:r>
              <a:rPr lang="zh-CN" altLang="en-US" sz="1200" dirty="0"/>
              <a:t>、数据来源为全网威胁事件和关联分析事件</a:t>
            </a:r>
          </a:p>
        </p:txBody>
      </p:sp>
    </p:spTree>
    <p:extLst>
      <p:ext uri="{BB962C8B-B14F-4D97-AF65-F5344CB8AC3E}">
        <p14:creationId xmlns:p14="http://schemas.microsoft.com/office/powerpoint/2010/main" val="71271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H3C</a:t>
            </a:r>
            <a:r>
              <a:rPr lang="zh-CN" altLang="en-US" dirty="0"/>
              <a:t>态势感知系统分析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19</a:t>
            </a:fld>
            <a:endParaRPr lang="en-US" altLang="zh-CN"/>
          </a:p>
        </p:txBody>
      </p:sp>
      <p:pic>
        <p:nvPicPr>
          <p:cNvPr id="573" name="图片 572"/>
          <p:cNvPicPr>
            <a:picLocks noChangeAspect="1"/>
          </p:cNvPicPr>
          <p:nvPr/>
        </p:nvPicPr>
        <p:blipFill>
          <a:blip r:embed="rId2"/>
          <a:stretch>
            <a:fillRect/>
          </a:stretch>
        </p:blipFill>
        <p:spPr>
          <a:xfrm>
            <a:off x="697470" y="1129012"/>
            <a:ext cx="4782180" cy="3321442"/>
          </a:xfrm>
          <a:prstGeom prst="rect">
            <a:avLst/>
          </a:prstGeom>
        </p:spPr>
      </p:pic>
      <p:sp>
        <p:nvSpPr>
          <p:cNvPr id="574" name="TextBox 20"/>
          <p:cNvSpPr txBox="1"/>
          <p:nvPr/>
        </p:nvSpPr>
        <p:spPr>
          <a:xfrm>
            <a:off x="904123" y="4450454"/>
            <a:ext cx="3878580" cy="1477328"/>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方案组件</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态势感知分析平台</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分布式日志采集器</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流量探针</a:t>
            </a:r>
            <a:endParaRPr lang="en-US" altLang="zh-CN" b="1" dirty="0">
              <a:solidFill>
                <a:srgbClr val="C00000"/>
              </a:solidFill>
              <a:latin typeface="微软雅黑" pitchFamily="34" charset="-122"/>
              <a:ea typeface="微软雅黑" pitchFamily="34" charset="-122"/>
            </a:endParaRPr>
          </a:p>
          <a:p>
            <a:pPr marL="285750" indent="-285750">
              <a:buFont typeface="Arial" pitchFamily="34" charset="0"/>
              <a:buChar char="•"/>
            </a:pPr>
            <a:r>
              <a:rPr lang="zh-CN" altLang="en-US" b="1" dirty="0">
                <a:solidFill>
                  <a:srgbClr val="C00000"/>
                </a:solidFill>
                <a:latin typeface="微软雅黑" pitchFamily="34" charset="-122"/>
                <a:ea typeface="微软雅黑" pitchFamily="34" charset="-122"/>
              </a:rPr>
              <a:t>日志采集</a:t>
            </a:r>
            <a:r>
              <a:rPr lang="en-US" altLang="zh-CN" b="1" dirty="0">
                <a:solidFill>
                  <a:srgbClr val="C00000"/>
                </a:solidFill>
                <a:latin typeface="微软雅黑" pitchFamily="34" charset="-122"/>
                <a:ea typeface="微软雅黑" pitchFamily="34" charset="-122"/>
              </a:rPr>
              <a:t>Agent</a:t>
            </a:r>
            <a:endParaRPr lang="zh-CN" altLang="en-US" b="1" dirty="0">
              <a:solidFill>
                <a:srgbClr val="C00000"/>
              </a:solidFill>
              <a:latin typeface="微软雅黑" pitchFamily="34" charset="-122"/>
              <a:ea typeface="微软雅黑" pitchFamily="34" charset="-122"/>
            </a:endParaRPr>
          </a:p>
        </p:txBody>
      </p:sp>
      <p:cxnSp>
        <p:nvCxnSpPr>
          <p:cNvPr id="575" name="直接连接符 574"/>
          <p:cNvCxnSpPr/>
          <p:nvPr/>
        </p:nvCxnSpPr>
        <p:spPr>
          <a:xfrm>
            <a:off x="5954680" y="1219200"/>
            <a:ext cx="0" cy="4425787"/>
          </a:xfrm>
          <a:prstGeom prst="line">
            <a:avLst/>
          </a:prstGeom>
          <a:noFill/>
          <a:ln w="9525" cap="flat" cmpd="sng" algn="ctr">
            <a:solidFill>
              <a:srgbClr val="4F81BD">
                <a:shade val="95000"/>
                <a:satMod val="105000"/>
              </a:srgbClr>
            </a:solidFill>
            <a:prstDash val="solid"/>
          </a:ln>
          <a:effectLst/>
        </p:spPr>
      </p:cxnSp>
      <p:sp>
        <p:nvSpPr>
          <p:cNvPr id="576" name="内容占位符 2"/>
          <p:cNvSpPr txBox="1">
            <a:spLocks/>
          </p:cNvSpPr>
          <p:nvPr/>
        </p:nvSpPr>
        <p:spPr>
          <a:xfrm>
            <a:off x="6154702" y="1731320"/>
            <a:ext cx="5190631" cy="36196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核心价值</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事态可评估：攻击</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资产威胁评估；</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趋势可预测：攻击</a:t>
            </a:r>
            <a:r>
              <a:rPr lang="en-US" altLang="zh-CN" sz="1400" dirty="0">
                <a:solidFill>
                  <a:prstClr val="black"/>
                </a:solidFill>
              </a:rPr>
              <a:t>/</a:t>
            </a:r>
            <a:r>
              <a:rPr lang="zh-CN" altLang="en-US" sz="1400" dirty="0">
                <a:solidFill>
                  <a:prstClr val="black"/>
                </a:solidFill>
              </a:rPr>
              <a:t>流量</a:t>
            </a:r>
            <a:r>
              <a:rPr lang="en-US" altLang="zh-CN" sz="1400" dirty="0">
                <a:solidFill>
                  <a:prstClr val="black"/>
                </a:solidFill>
              </a:rPr>
              <a:t>/</a:t>
            </a:r>
            <a:r>
              <a:rPr lang="zh-CN" altLang="en-US" sz="1400" dirty="0">
                <a:solidFill>
                  <a:prstClr val="black"/>
                </a:solidFill>
              </a:rPr>
              <a:t>行为趋势预测；</a:t>
            </a:r>
            <a:endParaRPr lang="en-US" altLang="zh-CN" sz="1400"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行为可管控：全局运维管理；</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1400" dirty="0">
                <a:solidFill>
                  <a:prstClr val="black"/>
                </a:solidFill>
              </a:rPr>
              <a:t>风险可感知：异常流量</a:t>
            </a:r>
            <a:r>
              <a:rPr lang="en-US" altLang="zh-CN" sz="1400" dirty="0">
                <a:solidFill>
                  <a:prstClr val="black"/>
                </a:solidFill>
              </a:rPr>
              <a:t>/</a:t>
            </a:r>
            <a:r>
              <a:rPr lang="zh-CN" altLang="en-US" sz="1400" dirty="0">
                <a:solidFill>
                  <a:prstClr val="black"/>
                </a:solidFill>
              </a:rPr>
              <a:t>行为检测；</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分析</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defRPr/>
            </a:pPr>
            <a:r>
              <a:rPr lang="zh-CN" altLang="en-US" sz="1400" dirty="0">
                <a:solidFill>
                  <a:prstClr val="black"/>
                </a:solidFill>
              </a:rPr>
              <a:t>核心技术是关联分析、异常流量检测、异常行为分析；</a:t>
            </a:r>
            <a:endParaRPr lang="en-US" altLang="zh-CN" sz="1400" dirty="0">
              <a:solidFill>
                <a:prstClr val="black"/>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优势</a:t>
            </a:r>
            <a:endPar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lang="zh-CN" altLang="en-US" sz="1400" dirty="0">
                <a:solidFill>
                  <a:schemeClr val="tx1"/>
                </a:solidFill>
              </a:rPr>
              <a:t>日志收集、运维管理能力完善</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lang="zh-CN" altLang="en-US" sz="1400" dirty="0">
                <a:solidFill>
                  <a:prstClr val="black"/>
                </a:solidFill>
              </a:rPr>
              <a:t>平台集成运维管理能力；</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lvl="1"/>
            <a:r>
              <a:rPr lang="en-US" altLang="zh-CN" sz="1400" dirty="0">
                <a:solidFill>
                  <a:prstClr val="black"/>
                </a:solidFill>
              </a:rPr>
              <a:t>NTA</a:t>
            </a:r>
            <a:r>
              <a:rPr lang="zh-CN" altLang="en-US" sz="1400" dirty="0">
                <a:solidFill>
                  <a:prstClr val="black"/>
                </a:solidFill>
              </a:rPr>
              <a:t>和行为画像技术为态势感知平台增加了竞争力；</a:t>
            </a:r>
            <a:endParaRPr lang="en-US" altLang="zh-CN" sz="1400" dirty="0">
              <a:solidFill>
                <a:prstClr val="black"/>
              </a:solidFill>
            </a:endParaRPr>
          </a:p>
          <a:p>
            <a:pPr lvl="0">
              <a:defRPr/>
            </a:pPr>
            <a:r>
              <a:rPr lang="zh-CN" altLang="en-US" sz="1600" b="1" dirty="0">
                <a:solidFill>
                  <a:prstClr val="black"/>
                </a:solidFill>
              </a:rPr>
              <a:t>劣势</a:t>
            </a:r>
            <a:endParaRPr lang="en-US" altLang="zh-CN" sz="1600" b="1" dirty="0">
              <a:solidFill>
                <a:prstClr val="black"/>
              </a:solidFill>
            </a:endParaRPr>
          </a:p>
          <a:p>
            <a:pPr lvl="1">
              <a:defRPr/>
            </a:pPr>
            <a:r>
              <a:rPr lang="zh-CN" altLang="en-US" sz="1400" dirty="0">
                <a:solidFill>
                  <a:prstClr val="black"/>
                </a:solidFill>
              </a:rPr>
              <a:t>缺少互联网威胁情报；</a:t>
            </a:r>
            <a:endParaRPr lang="en-US" altLang="zh-CN" sz="1400" dirty="0">
              <a:solidFill>
                <a:prstClr val="black"/>
              </a:solidFill>
            </a:endParaRPr>
          </a:p>
          <a:p>
            <a:pPr marL="457200" lvl="1" indent="0">
              <a:buNone/>
            </a:pP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654867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4593507" y="798608"/>
            <a:ext cx="6889174" cy="1080085"/>
            <a:chOff x="4271471" y="958265"/>
            <a:chExt cx="5602620" cy="878379"/>
          </a:xfrm>
        </p:grpSpPr>
        <p:sp>
          <p:nvSpPr>
            <p:cNvPr id="10" name="矩形: 圆角 9"/>
            <p:cNvSpPr/>
            <p:nvPr/>
          </p:nvSpPr>
          <p:spPr>
            <a:xfrm>
              <a:off x="4603593" y="1016000"/>
              <a:ext cx="5270498" cy="762908"/>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Round Diagonal Corner Rectangle 9"/>
            <p:cNvSpPr/>
            <p:nvPr/>
          </p:nvSpPr>
          <p:spPr>
            <a:xfrm>
              <a:off x="4271471" y="958265"/>
              <a:ext cx="878379" cy="878379"/>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12" name="文本占位符 7"/>
            <p:cNvSpPr txBox="1">
              <a:spLocks/>
            </p:cNvSpPr>
            <p:nvPr/>
          </p:nvSpPr>
          <p:spPr>
            <a:xfrm>
              <a:off x="4462305" y="1192928"/>
              <a:ext cx="496710" cy="525629"/>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4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1</a:t>
              </a:r>
              <a:endParaRPr lang="en-US" dirty="0"/>
            </a:p>
          </p:txBody>
        </p:sp>
        <p:sp>
          <p:nvSpPr>
            <p:cNvPr id="13" name="文本占位符 7"/>
            <p:cNvSpPr txBox="1">
              <a:spLocks/>
            </p:cNvSpPr>
            <p:nvPr/>
          </p:nvSpPr>
          <p:spPr>
            <a:xfrm>
              <a:off x="5340684" y="1216073"/>
              <a:ext cx="4235664" cy="39046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kern="1200" smtClean="0">
                  <a:solidFill>
                    <a:schemeClr val="tx2">
                      <a:lumMod val="10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solidFill>
                </a:rPr>
                <a:t>行业及市场分析</a:t>
              </a:r>
              <a:endParaRPr lang="en-US" dirty="0">
                <a:solidFill>
                  <a:schemeClr val="bg1"/>
                </a:solidFill>
              </a:endParaRPr>
            </a:p>
          </p:txBody>
        </p:sp>
      </p:grpSp>
      <p:grpSp>
        <p:nvGrpSpPr>
          <p:cNvPr id="43" name="组合 42"/>
          <p:cNvGrpSpPr/>
          <p:nvPr/>
        </p:nvGrpSpPr>
        <p:grpSpPr>
          <a:xfrm>
            <a:off x="4593507" y="2262132"/>
            <a:ext cx="6889174" cy="1080085"/>
            <a:chOff x="4271471" y="958265"/>
            <a:chExt cx="5602620" cy="878379"/>
          </a:xfrm>
        </p:grpSpPr>
        <p:sp>
          <p:nvSpPr>
            <p:cNvPr id="44" name="矩形: 圆角 43"/>
            <p:cNvSpPr/>
            <p:nvPr/>
          </p:nvSpPr>
          <p:spPr>
            <a:xfrm>
              <a:off x="4603593" y="1016000"/>
              <a:ext cx="5270498" cy="762908"/>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5" name="Round Diagonal Corner Rectangle 9"/>
            <p:cNvSpPr/>
            <p:nvPr/>
          </p:nvSpPr>
          <p:spPr>
            <a:xfrm>
              <a:off x="4271471" y="958265"/>
              <a:ext cx="878379" cy="878379"/>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46" name="文本占位符 7"/>
            <p:cNvSpPr txBox="1">
              <a:spLocks/>
            </p:cNvSpPr>
            <p:nvPr/>
          </p:nvSpPr>
          <p:spPr>
            <a:xfrm>
              <a:off x="4462305" y="1192928"/>
              <a:ext cx="496710" cy="525629"/>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4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a:t>
              </a:r>
              <a:endParaRPr lang="en-US" dirty="0"/>
            </a:p>
          </p:txBody>
        </p:sp>
        <p:sp>
          <p:nvSpPr>
            <p:cNvPr id="47" name="文本占位符 7"/>
            <p:cNvSpPr txBox="1">
              <a:spLocks/>
            </p:cNvSpPr>
            <p:nvPr/>
          </p:nvSpPr>
          <p:spPr>
            <a:xfrm>
              <a:off x="5340684" y="1216073"/>
              <a:ext cx="4235664" cy="39046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kern="1200" smtClean="0">
                  <a:solidFill>
                    <a:schemeClr val="tx2">
                      <a:lumMod val="10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solidFill>
                </a:rPr>
                <a:t>客户调研及需求分析</a:t>
              </a:r>
              <a:endParaRPr lang="en-US" dirty="0">
                <a:solidFill>
                  <a:schemeClr val="bg1"/>
                </a:solidFill>
              </a:endParaRPr>
            </a:p>
          </p:txBody>
        </p:sp>
      </p:grpSp>
      <p:grpSp>
        <p:nvGrpSpPr>
          <p:cNvPr id="48" name="组合 47"/>
          <p:cNvGrpSpPr/>
          <p:nvPr/>
        </p:nvGrpSpPr>
        <p:grpSpPr>
          <a:xfrm>
            <a:off x="4593507" y="3725656"/>
            <a:ext cx="6889174" cy="1080085"/>
            <a:chOff x="4271471" y="958265"/>
            <a:chExt cx="5602620" cy="878379"/>
          </a:xfrm>
        </p:grpSpPr>
        <p:sp>
          <p:nvSpPr>
            <p:cNvPr id="49" name="矩形: 圆角 48"/>
            <p:cNvSpPr/>
            <p:nvPr/>
          </p:nvSpPr>
          <p:spPr>
            <a:xfrm>
              <a:off x="4603593" y="1016000"/>
              <a:ext cx="5270498" cy="762908"/>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0" name="Round Diagonal Corner Rectangle 9"/>
            <p:cNvSpPr/>
            <p:nvPr/>
          </p:nvSpPr>
          <p:spPr>
            <a:xfrm>
              <a:off x="4271471" y="958265"/>
              <a:ext cx="878379" cy="878379"/>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51" name="文本占位符 7"/>
            <p:cNvSpPr txBox="1">
              <a:spLocks/>
            </p:cNvSpPr>
            <p:nvPr/>
          </p:nvSpPr>
          <p:spPr>
            <a:xfrm>
              <a:off x="4462305" y="1192928"/>
              <a:ext cx="496710" cy="525629"/>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4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3</a:t>
              </a:r>
              <a:endParaRPr lang="en-US" dirty="0"/>
            </a:p>
          </p:txBody>
        </p:sp>
        <p:sp>
          <p:nvSpPr>
            <p:cNvPr id="52" name="文本占位符 7"/>
            <p:cNvSpPr txBox="1">
              <a:spLocks/>
            </p:cNvSpPr>
            <p:nvPr/>
          </p:nvSpPr>
          <p:spPr>
            <a:xfrm>
              <a:off x="5340684" y="1216073"/>
              <a:ext cx="4235664" cy="39046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kern="1200" smtClean="0">
                  <a:solidFill>
                    <a:schemeClr val="tx2">
                      <a:lumMod val="10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solidFill>
                </a:rPr>
                <a:t>友商产品竞争分析</a:t>
              </a:r>
              <a:endParaRPr lang="en-US" dirty="0">
                <a:solidFill>
                  <a:schemeClr val="bg1"/>
                </a:solidFill>
              </a:endParaRPr>
            </a:p>
          </p:txBody>
        </p:sp>
      </p:grpSp>
      <p:grpSp>
        <p:nvGrpSpPr>
          <p:cNvPr id="53" name="组合 52"/>
          <p:cNvGrpSpPr/>
          <p:nvPr/>
        </p:nvGrpSpPr>
        <p:grpSpPr>
          <a:xfrm>
            <a:off x="4593507" y="5189179"/>
            <a:ext cx="6889174" cy="1080085"/>
            <a:chOff x="4271471" y="958265"/>
            <a:chExt cx="5602620" cy="878379"/>
          </a:xfrm>
        </p:grpSpPr>
        <p:sp>
          <p:nvSpPr>
            <p:cNvPr id="54" name="矩形: 圆角 53"/>
            <p:cNvSpPr/>
            <p:nvPr/>
          </p:nvSpPr>
          <p:spPr>
            <a:xfrm>
              <a:off x="4603593" y="1016000"/>
              <a:ext cx="5270498" cy="762908"/>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5" name="Round Diagonal Corner Rectangle 9"/>
            <p:cNvSpPr/>
            <p:nvPr/>
          </p:nvSpPr>
          <p:spPr>
            <a:xfrm>
              <a:off x="4271471" y="958265"/>
              <a:ext cx="878379" cy="878379"/>
            </a:xfrm>
            <a:prstGeom prst="round2DiagRect">
              <a:avLst>
                <a:gd name="adj1" fmla="val 18841"/>
                <a:gd name="adj2" fmla="val 0"/>
              </a:avLst>
            </a:prstGeom>
            <a:solidFill>
              <a:srgbClr val="2035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56" name="文本占位符 7"/>
            <p:cNvSpPr txBox="1">
              <a:spLocks/>
            </p:cNvSpPr>
            <p:nvPr/>
          </p:nvSpPr>
          <p:spPr>
            <a:xfrm>
              <a:off x="4462305" y="1192928"/>
              <a:ext cx="496710" cy="525629"/>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4000"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4</a:t>
              </a:r>
              <a:endParaRPr lang="en-US" dirty="0"/>
            </a:p>
          </p:txBody>
        </p:sp>
        <p:sp>
          <p:nvSpPr>
            <p:cNvPr id="57" name="文本占位符 7"/>
            <p:cNvSpPr txBox="1">
              <a:spLocks/>
            </p:cNvSpPr>
            <p:nvPr/>
          </p:nvSpPr>
          <p:spPr>
            <a:xfrm>
              <a:off x="5340684" y="1216073"/>
              <a:ext cx="4235664" cy="39046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kern="1200" smtClean="0">
                  <a:solidFill>
                    <a:schemeClr val="tx2">
                      <a:lumMod val="10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solidFill>
                </a:rPr>
                <a:t>智</a:t>
              </a:r>
              <a:r>
                <a:rPr lang="en-US" altLang="zh-CN" dirty="0">
                  <a:solidFill>
                    <a:schemeClr val="bg1"/>
                  </a:solidFill>
                </a:rPr>
                <a:t>·</a:t>
              </a:r>
              <a:r>
                <a:rPr lang="zh-CN" altLang="en-US" dirty="0">
                  <a:solidFill>
                    <a:schemeClr val="bg1"/>
                  </a:solidFill>
                </a:rPr>
                <a:t>源产品规划</a:t>
              </a:r>
              <a:endParaRPr lang="en-US" dirty="0">
                <a:solidFill>
                  <a:schemeClr val="bg1"/>
                </a:solidFill>
              </a:endParaRPr>
            </a:p>
          </p:txBody>
        </p:sp>
      </p:grpSp>
    </p:spTree>
    <p:extLst>
      <p:ext uri="{BB962C8B-B14F-4D97-AF65-F5344CB8AC3E}">
        <p14:creationId xmlns:p14="http://schemas.microsoft.com/office/powerpoint/2010/main" val="817679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大屏展示</a:t>
            </a:r>
            <a:r>
              <a:rPr lang="en-US" altLang="zh-CN" dirty="0"/>
              <a:t>—H3C</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20</a:t>
            </a:fld>
            <a:endParaRPr lang="en-US" altLang="zh-CN"/>
          </a:p>
        </p:txBody>
      </p:sp>
      <p:pic>
        <p:nvPicPr>
          <p:cNvPr id="4" name="图片 3"/>
          <p:cNvPicPr>
            <a:picLocks noChangeAspect="1"/>
          </p:cNvPicPr>
          <p:nvPr/>
        </p:nvPicPr>
        <p:blipFill>
          <a:blip r:embed="rId2"/>
          <a:stretch>
            <a:fillRect/>
          </a:stretch>
        </p:blipFill>
        <p:spPr>
          <a:xfrm>
            <a:off x="1715988" y="1343620"/>
            <a:ext cx="8470896" cy="4764102"/>
          </a:xfrm>
          <a:prstGeom prst="rect">
            <a:avLst/>
          </a:prstGeom>
        </p:spPr>
      </p:pic>
      <p:sp>
        <p:nvSpPr>
          <p:cNvPr id="8" name="矩形 7"/>
          <p:cNvSpPr/>
          <p:nvPr/>
        </p:nvSpPr>
        <p:spPr>
          <a:xfrm>
            <a:off x="3634153" y="1786882"/>
            <a:ext cx="4614583" cy="2855777"/>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3634153" y="4691652"/>
            <a:ext cx="4614584" cy="1332412"/>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0" name="圆角矩形标注 9"/>
          <p:cNvSpPr/>
          <p:nvPr/>
        </p:nvSpPr>
        <p:spPr>
          <a:xfrm>
            <a:off x="5292967" y="6254257"/>
            <a:ext cx="2157700" cy="496499"/>
          </a:xfrm>
          <a:prstGeom prst="wedgeRoundRectCallout">
            <a:avLst>
              <a:gd name="adj1" fmla="val -35027"/>
              <a:gd name="adj2" fmla="val -83842"/>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、实时安全事件</a:t>
            </a:r>
            <a:endParaRPr lang="en-US" altLang="zh-CN" sz="1200" dirty="0"/>
          </a:p>
          <a:p>
            <a:r>
              <a:rPr lang="en-US" altLang="zh-CN" sz="1200" dirty="0"/>
              <a:t>2</a:t>
            </a:r>
            <a:r>
              <a:rPr lang="zh-CN" altLang="en-US" sz="1200" dirty="0"/>
              <a:t>、来源为外部威胁事件日志</a:t>
            </a:r>
            <a:endParaRPr lang="en-US" altLang="zh-CN" sz="1200" dirty="0"/>
          </a:p>
        </p:txBody>
      </p:sp>
      <p:sp>
        <p:nvSpPr>
          <p:cNvPr id="11" name="矩形 10"/>
          <p:cNvSpPr/>
          <p:nvPr/>
        </p:nvSpPr>
        <p:spPr>
          <a:xfrm>
            <a:off x="1805353" y="1786882"/>
            <a:ext cx="1781907" cy="1366624"/>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2" name="圆角矩形标注 11"/>
          <p:cNvSpPr/>
          <p:nvPr/>
        </p:nvSpPr>
        <p:spPr>
          <a:xfrm>
            <a:off x="199292" y="1395333"/>
            <a:ext cx="1559168" cy="1007896"/>
          </a:xfrm>
          <a:prstGeom prst="wedgeRoundRectCallout">
            <a:avLst>
              <a:gd name="adj1" fmla="val 38716"/>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、按攻击发生次数对攻击源区域排名</a:t>
            </a:r>
            <a:endParaRPr lang="en-US" altLang="zh-CN" sz="1200" dirty="0"/>
          </a:p>
          <a:p>
            <a:r>
              <a:rPr lang="en-US" altLang="zh-CN" sz="1200" dirty="0"/>
              <a:t>2</a:t>
            </a:r>
            <a:r>
              <a:rPr lang="zh-CN" altLang="en-US" sz="1200" dirty="0"/>
              <a:t>、可选择国内</a:t>
            </a:r>
            <a:r>
              <a:rPr lang="en-US" altLang="zh-CN" sz="1200" dirty="0"/>
              <a:t>/</a:t>
            </a:r>
            <a:r>
              <a:rPr lang="zh-CN" altLang="en-US" sz="1200" dirty="0"/>
              <a:t>外切换</a:t>
            </a:r>
            <a:endParaRPr lang="en-US" altLang="zh-CN" sz="1200" dirty="0"/>
          </a:p>
        </p:txBody>
      </p:sp>
      <p:sp>
        <p:nvSpPr>
          <p:cNvPr id="13" name="圆角矩形标注 12"/>
          <p:cNvSpPr/>
          <p:nvPr/>
        </p:nvSpPr>
        <p:spPr>
          <a:xfrm>
            <a:off x="199292" y="3113316"/>
            <a:ext cx="1559168" cy="867220"/>
          </a:xfrm>
          <a:prstGeom prst="wedgeRoundRectCallout">
            <a:avLst>
              <a:gd name="adj1" fmla="val 38716"/>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、按百分比对攻击类别进行统计</a:t>
            </a:r>
            <a:endParaRPr lang="en-US" altLang="zh-CN" sz="1200" dirty="0"/>
          </a:p>
          <a:p>
            <a:r>
              <a:rPr lang="en-US" altLang="zh-CN" sz="1200" dirty="0"/>
              <a:t>2</a:t>
            </a:r>
            <a:r>
              <a:rPr lang="zh-CN" altLang="en-US" sz="1200" dirty="0"/>
              <a:t>、数据来源为全网安全事件</a:t>
            </a:r>
            <a:endParaRPr lang="en-US" altLang="zh-CN" sz="1200" dirty="0"/>
          </a:p>
        </p:txBody>
      </p:sp>
      <p:sp>
        <p:nvSpPr>
          <p:cNvPr id="14" name="圆角矩形标注 13"/>
          <p:cNvSpPr/>
          <p:nvPr/>
        </p:nvSpPr>
        <p:spPr>
          <a:xfrm>
            <a:off x="199292" y="4774354"/>
            <a:ext cx="1559168" cy="867220"/>
          </a:xfrm>
          <a:prstGeom prst="wedgeRoundRectCallout">
            <a:avLst>
              <a:gd name="adj1" fmla="val 38716"/>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、漏洞攻击类型的百分比统计</a:t>
            </a:r>
            <a:endParaRPr lang="en-US" altLang="zh-CN" sz="1200" dirty="0"/>
          </a:p>
        </p:txBody>
      </p:sp>
      <p:sp>
        <p:nvSpPr>
          <p:cNvPr id="16" name="圆角矩形标注 15"/>
          <p:cNvSpPr/>
          <p:nvPr/>
        </p:nvSpPr>
        <p:spPr>
          <a:xfrm>
            <a:off x="10276249" y="1292389"/>
            <a:ext cx="1559168" cy="987302"/>
          </a:xfrm>
          <a:prstGeom prst="wedgeRoundRectCallout">
            <a:avLst>
              <a:gd name="adj1" fmla="val -44743"/>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、以时间维度展示攻击趋势</a:t>
            </a:r>
            <a:endParaRPr lang="en-US" altLang="zh-CN" sz="1200" dirty="0"/>
          </a:p>
          <a:p>
            <a:r>
              <a:rPr lang="en-US" altLang="zh-CN" sz="1200" dirty="0"/>
              <a:t>2</a:t>
            </a:r>
            <a:r>
              <a:rPr lang="zh-CN" altLang="en-US" sz="1200" dirty="0"/>
              <a:t>、周期可选择天</a:t>
            </a:r>
            <a:r>
              <a:rPr lang="en-US" altLang="zh-CN" sz="1200" dirty="0"/>
              <a:t>/</a:t>
            </a:r>
            <a:r>
              <a:rPr lang="zh-CN" altLang="en-US" sz="1200" dirty="0"/>
              <a:t>周</a:t>
            </a:r>
            <a:r>
              <a:rPr lang="en-US" altLang="zh-CN" sz="1200" dirty="0"/>
              <a:t>/</a:t>
            </a:r>
            <a:r>
              <a:rPr lang="zh-CN" altLang="en-US" sz="1200" dirty="0"/>
              <a:t>月</a:t>
            </a:r>
            <a:endParaRPr lang="en-US" altLang="zh-CN" sz="1200" dirty="0"/>
          </a:p>
        </p:txBody>
      </p:sp>
      <p:sp>
        <p:nvSpPr>
          <p:cNvPr id="17" name="矩形 16"/>
          <p:cNvSpPr/>
          <p:nvPr/>
        </p:nvSpPr>
        <p:spPr>
          <a:xfrm>
            <a:off x="1805353" y="3238216"/>
            <a:ext cx="1781907" cy="1326434"/>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805353" y="4672968"/>
            <a:ext cx="1781907" cy="1411308"/>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8342522" y="1746691"/>
            <a:ext cx="1809662" cy="1395091"/>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8342522" y="3238216"/>
            <a:ext cx="1809662" cy="1395091"/>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21" name="圆角矩形标注 20"/>
          <p:cNvSpPr/>
          <p:nvPr/>
        </p:nvSpPr>
        <p:spPr>
          <a:xfrm>
            <a:off x="10276249" y="2902408"/>
            <a:ext cx="1559168" cy="987302"/>
          </a:xfrm>
          <a:prstGeom prst="wedgeRoundRectCallout">
            <a:avLst>
              <a:gd name="adj1" fmla="val -44743"/>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、僵木蠕分类统计</a:t>
            </a:r>
            <a:endParaRPr lang="en-US" altLang="zh-CN" sz="1200" dirty="0"/>
          </a:p>
          <a:p>
            <a:r>
              <a:rPr lang="en-US" altLang="zh-CN" sz="1200" dirty="0"/>
              <a:t>2</a:t>
            </a:r>
            <a:r>
              <a:rPr lang="zh-CN" altLang="en-US" sz="1200" dirty="0"/>
              <a:t>、数据来源为</a:t>
            </a:r>
            <a:r>
              <a:rPr lang="en-US" altLang="zh-CN" sz="1200" dirty="0"/>
              <a:t>AV</a:t>
            </a:r>
            <a:r>
              <a:rPr lang="zh-CN" altLang="en-US" sz="1200" dirty="0"/>
              <a:t>检测事件</a:t>
            </a:r>
            <a:endParaRPr lang="en-US" altLang="zh-CN" sz="1200" dirty="0"/>
          </a:p>
        </p:txBody>
      </p:sp>
      <p:sp>
        <p:nvSpPr>
          <p:cNvPr id="22" name="矩形 21"/>
          <p:cNvSpPr/>
          <p:nvPr/>
        </p:nvSpPr>
        <p:spPr>
          <a:xfrm>
            <a:off x="8342522" y="4691652"/>
            <a:ext cx="1809662" cy="1395091"/>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23" name="圆角矩形标注 22"/>
          <p:cNvSpPr/>
          <p:nvPr/>
        </p:nvSpPr>
        <p:spPr>
          <a:xfrm>
            <a:off x="10276249" y="4564650"/>
            <a:ext cx="1559168" cy="987302"/>
          </a:xfrm>
          <a:prstGeom prst="wedgeRoundRectCallout">
            <a:avLst>
              <a:gd name="adj1" fmla="val -44743"/>
              <a:gd name="adj2" fmla="val 723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a:t>
            </a:r>
            <a:r>
              <a:rPr lang="en-US" altLang="zh-CN" sz="1200" dirty="0"/>
              <a:t>1</a:t>
            </a:r>
            <a:r>
              <a:rPr lang="zh-CN" altLang="en-US" sz="1200" dirty="0"/>
              <a:t>天内的</a:t>
            </a:r>
            <a:r>
              <a:rPr lang="en-US" altLang="zh-CN" sz="1200" dirty="0"/>
              <a:t>DDOS</a:t>
            </a:r>
            <a:r>
              <a:rPr lang="zh-CN" altLang="en-US" sz="1200" dirty="0"/>
              <a:t>攻击变化趋势</a:t>
            </a:r>
            <a:endParaRPr lang="en-US" altLang="zh-CN" sz="1200" dirty="0"/>
          </a:p>
        </p:txBody>
      </p:sp>
      <p:sp>
        <p:nvSpPr>
          <p:cNvPr id="5" name="圆角矩形标注 4"/>
          <p:cNvSpPr/>
          <p:nvPr/>
        </p:nvSpPr>
        <p:spPr>
          <a:xfrm>
            <a:off x="6188468" y="668680"/>
            <a:ext cx="2690448" cy="653359"/>
          </a:xfrm>
          <a:prstGeom prst="wedgeRoundRectCallout">
            <a:avLst>
              <a:gd name="adj1" fmla="val -25855"/>
              <a:gd name="adj2" fmla="val 112095"/>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、全球地图攻击源</a:t>
            </a:r>
            <a:r>
              <a:rPr lang="en-US" altLang="zh-CN" sz="1200" dirty="0"/>
              <a:t>/</a:t>
            </a:r>
            <a:r>
              <a:rPr lang="zh-CN" altLang="en-US" sz="1200" dirty="0"/>
              <a:t>目展示</a:t>
            </a:r>
            <a:endParaRPr lang="en-US" altLang="zh-CN" sz="1200" dirty="0"/>
          </a:p>
          <a:p>
            <a:r>
              <a:rPr lang="en-US" altLang="zh-CN" sz="1200" dirty="0"/>
              <a:t>2</a:t>
            </a:r>
            <a:r>
              <a:rPr lang="zh-CN" altLang="en-US" sz="1200" dirty="0"/>
              <a:t>、数据来源为实时的外部攻击事件</a:t>
            </a:r>
          </a:p>
        </p:txBody>
      </p:sp>
    </p:spTree>
    <p:extLst>
      <p:ext uri="{BB962C8B-B14F-4D97-AF65-F5344CB8AC3E}">
        <p14:creationId xmlns:p14="http://schemas.microsoft.com/office/powerpoint/2010/main" val="164237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NTA—H3C</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21</a:t>
            </a:fld>
            <a:endParaRPr lang="en-US" altLang="zh-CN"/>
          </a:p>
        </p:txBody>
      </p:sp>
      <p:pic>
        <p:nvPicPr>
          <p:cNvPr id="4" name="图片 3"/>
          <p:cNvPicPr>
            <a:picLocks noChangeAspect="1"/>
          </p:cNvPicPr>
          <p:nvPr/>
        </p:nvPicPr>
        <p:blipFill>
          <a:blip r:embed="rId2"/>
          <a:stretch>
            <a:fillRect/>
          </a:stretch>
        </p:blipFill>
        <p:spPr>
          <a:xfrm>
            <a:off x="1549917" y="1385877"/>
            <a:ext cx="8107005" cy="4552030"/>
          </a:xfrm>
          <a:prstGeom prst="rect">
            <a:avLst/>
          </a:prstGeom>
        </p:spPr>
      </p:pic>
      <p:sp>
        <p:nvSpPr>
          <p:cNvPr id="5" name="矩形 4"/>
          <p:cNvSpPr/>
          <p:nvPr/>
        </p:nvSpPr>
        <p:spPr>
          <a:xfrm>
            <a:off x="8348624" y="1415323"/>
            <a:ext cx="1158791" cy="190740"/>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6" name="圆角矩形标注 5"/>
          <p:cNvSpPr/>
          <p:nvPr/>
        </p:nvSpPr>
        <p:spPr>
          <a:xfrm>
            <a:off x="8520736" y="772089"/>
            <a:ext cx="1445868" cy="449906"/>
          </a:xfrm>
          <a:prstGeom prst="wedgeRoundRectCallout">
            <a:avLst>
              <a:gd name="adj1" fmla="val -37358"/>
              <a:gd name="adj2" fmla="val 82034"/>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选择业务系统和周期</a:t>
            </a:r>
          </a:p>
        </p:txBody>
      </p:sp>
      <p:sp>
        <p:nvSpPr>
          <p:cNvPr id="7" name="矩形 6"/>
          <p:cNvSpPr/>
          <p:nvPr/>
        </p:nvSpPr>
        <p:spPr>
          <a:xfrm>
            <a:off x="4679301" y="2681415"/>
            <a:ext cx="830545" cy="612770"/>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8" name="圆角矩形标注 7"/>
          <p:cNvSpPr/>
          <p:nvPr/>
        </p:nvSpPr>
        <p:spPr>
          <a:xfrm>
            <a:off x="5812705" y="2844278"/>
            <a:ext cx="1338372" cy="578859"/>
          </a:xfrm>
          <a:prstGeom prst="wedgeRoundRectCallout">
            <a:avLst>
              <a:gd name="adj1" fmla="val -64114"/>
              <a:gd name="adj2" fmla="val -24799"/>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NTA</a:t>
            </a:r>
            <a:r>
              <a:rPr lang="zh-CN" altLang="en-US" sz="1200" dirty="0"/>
              <a:t>技术，超出警戒值视为异常</a:t>
            </a:r>
          </a:p>
        </p:txBody>
      </p:sp>
      <p:sp>
        <p:nvSpPr>
          <p:cNvPr id="9" name="矩形 8"/>
          <p:cNvSpPr/>
          <p:nvPr/>
        </p:nvSpPr>
        <p:spPr>
          <a:xfrm>
            <a:off x="1643025" y="3680908"/>
            <a:ext cx="7864390" cy="2239246"/>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0" name="圆角矩形标注 9"/>
          <p:cNvSpPr/>
          <p:nvPr/>
        </p:nvSpPr>
        <p:spPr>
          <a:xfrm>
            <a:off x="9839157" y="4221672"/>
            <a:ext cx="1338372" cy="578859"/>
          </a:xfrm>
          <a:prstGeom prst="wedgeRoundRectCallout">
            <a:avLst>
              <a:gd name="adj1" fmla="val -64114"/>
              <a:gd name="adj2" fmla="val -24799"/>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罗列出每次异常访问事件</a:t>
            </a:r>
          </a:p>
        </p:txBody>
      </p:sp>
      <p:sp>
        <p:nvSpPr>
          <p:cNvPr id="11" name="圆角矩形标注 10"/>
          <p:cNvSpPr/>
          <p:nvPr/>
        </p:nvSpPr>
        <p:spPr>
          <a:xfrm>
            <a:off x="3356070" y="869842"/>
            <a:ext cx="1599752" cy="609001"/>
          </a:xfrm>
          <a:prstGeom prst="wedgeRoundRectCallout">
            <a:avLst>
              <a:gd name="adj1" fmla="val 27446"/>
              <a:gd name="adj2" fmla="val 97089"/>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zh-CN" altLang="en-US" sz="1200" dirty="0"/>
              <a:t>数据来源为流量探针的</a:t>
            </a:r>
            <a:r>
              <a:rPr lang="en-US" altLang="zh-CN" sz="1200" dirty="0" err="1"/>
              <a:t>Netflow</a:t>
            </a:r>
            <a:r>
              <a:rPr lang="zh-CN" altLang="en-US" sz="1200" dirty="0"/>
              <a:t>日志</a:t>
            </a:r>
          </a:p>
        </p:txBody>
      </p:sp>
    </p:spTree>
    <p:extLst>
      <p:ext uri="{BB962C8B-B14F-4D97-AF65-F5344CB8AC3E}">
        <p14:creationId xmlns:p14="http://schemas.microsoft.com/office/powerpoint/2010/main" val="701749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用户行为分析</a:t>
            </a:r>
            <a:r>
              <a:rPr lang="en-US" altLang="zh-CN" dirty="0"/>
              <a:t>—H3C</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22</a:t>
            </a:fld>
            <a:endParaRPr lang="en-US" altLang="zh-CN"/>
          </a:p>
        </p:txBody>
      </p:sp>
      <p:pic>
        <p:nvPicPr>
          <p:cNvPr id="4" name="图片 3"/>
          <p:cNvPicPr>
            <a:picLocks noChangeAspect="1"/>
          </p:cNvPicPr>
          <p:nvPr/>
        </p:nvPicPr>
        <p:blipFill>
          <a:blip r:embed="rId2"/>
          <a:stretch>
            <a:fillRect/>
          </a:stretch>
        </p:blipFill>
        <p:spPr>
          <a:xfrm>
            <a:off x="1623801" y="1311516"/>
            <a:ext cx="7959237" cy="4469059"/>
          </a:xfrm>
          <a:prstGeom prst="rect">
            <a:avLst/>
          </a:prstGeom>
        </p:spPr>
      </p:pic>
      <p:sp>
        <p:nvSpPr>
          <p:cNvPr id="5" name="矩形 4"/>
          <p:cNvSpPr/>
          <p:nvPr/>
        </p:nvSpPr>
        <p:spPr>
          <a:xfrm>
            <a:off x="3706285" y="1626337"/>
            <a:ext cx="3773037" cy="2652586"/>
          </a:xfrm>
          <a:prstGeom prst="rect">
            <a:avLst/>
          </a:prstGeom>
          <a:noFill/>
          <a:ln w="28575" cap="flat" cmpd="sng" algn="ctr">
            <a:solidFill>
              <a:srgbClr val="FFFF00"/>
            </a:solid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6" name="圆角矩形标注 5"/>
          <p:cNvSpPr/>
          <p:nvPr/>
        </p:nvSpPr>
        <p:spPr>
          <a:xfrm>
            <a:off x="5916222" y="666673"/>
            <a:ext cx="1903070" cy="810435"/>
          </a:xfrm>
          <a:prstGeom prst="wedgeRoundRectCallout">
            <a:avLst>
              <a:gd name="adj1" fmla="val -37358"/>
              <a:gd name="adj2" fmla="val 82034"/>
              <a:gd name="adj3" fmla="val 16667"/>
            </a:avLst>
          </a:prstGeom>
          <a:solidFill>
            <a:srgbClr val="F2F2F2"/>
          </a:solidFill>
          <a:ln w="28575" cap="flat" cmpd="sng" algn="ctr">
            <a:solidFill>
              <a:srgbClr val="F57E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altLang="zh-CN" sz="1200" dirty="0"/>
              <a:t>1</a:t>
            </a:r>
            <a:r>
              <a:rPr lang="zh-CN" altLang="en-US" sz="1200" dirty="0"/>
              <a:t>、用户画像</a:t>
            </a:r>
            <a:endParaRPr lang="en-US" altLang="zh-CN" sz="1200" dirty="0"/>
          </a:p>
          <a:p>
            <a:r>
              <a:rPr lang="en-US" altLang="zh-CN" sz="1200" dirty="0"/>
              <a:t>2</a:t>
            </a:r>
            <a:r>
              <a:rPr lang="zh-CN" altLang="en-US" sz="1200" dirty="0"/>
              <a:t>、实时行为</a:t>
            </a:r>
            <a:endParaRPr lang="en-US" altLang="zh-CN" sz="1200" dirty="0"/>
          </a:p>
          <a:p>
            <a:r>
              <a:rPr lang="en-US" altLang="zh-CN" sz="1200" dirty="0"/>
              <a:t>3</a:t>
            </a:r>
            <a:r>
              <a:rPr lang="zh-CN" altLang="en-US" sz="1200" dirty="0"/>
              <a:t>、数据来源为上网行为日志和</a:t>
            </a:r>
            <a:r>
              <a:rPr lang="en-US" altLang="zh-CN" sz="1200" dirty="0"/>
              <a:t>URL</a:t>
            </a:r>
            <a:r>
              <a:rPr lang="zh-CN" altLang="en-US" sz="1200" dirty="0"/>
              <a:t>日志</a:t>
            </a:r>
          </a:p>
        </p:txBody>
      </p:sp>
    </p:spTree>
    <p:extLst>
      <p:ext uri="{BB962C8B-B14F-4D97-AF65-F5344CB8AC3E}">
        <p14:creationId xmlns:p14="http://schemas.microsoft.com/office/powerpoint/2010/main" val="1781122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497" y="294091"/>
            <a:ext cx="9809846" cy="605774"/>
          </a:xfrm>
        </p:spPr>
        <p:txBody>
          <a:bodyPr/>
          <a:lstStyle/>
          <a:p>
            <a:r>
              <a:rPr lang="zh-CN" altLang="en-US" dirty="0"/>
              <a:t>分析总结</a:t>
            </a:r>
            <a:r>
              <a:rPr lang="en-US" altLang="zh-CN" dirty="0"/>
              <a:t>—</a:t>
            </a:r>
            <a:r>
              <a:rPr lang="zh-CN" altLang="en-US" dirty="0"/>
              <a:t>通用性功能</a:t>
            </a:r>
          </a:p>
        </p:txBody>
      </p:sp>
      <p:sp>
        <p:nvSpPr>
          <p:cNvPr id="3" name="灯片编号占位符 2"/>
          <p:cNvSpPr>
            <a:spLocks noGrp="1"/>
          </p:cNvSpPr>
          <p:nvPr>
            <p:ph type="sldNum" sz="quarter" idx="12"/>
          </p:nvPr>
        </p:nvSpPr>
        <p:spPr>
          <a:xfrm>
            <a:off x="607158" y="6356187"/>
            <a:ext cx="571350" cy="248005"/>
          </a:xfrm>
        </p:spPr>
        <p:txBody>
          <a:bodyPr/>
          <a:lstStyle/>
          <a:p>
            <a:pPr algn="ctr"/>
            <a:fld id="{571A5C36-D067-4A8B-BD3C-F67C535F77D7}" type="slidenum">
              <a:rPr lang="en-US" altLang="zh-CN" smtClean="0"/>
              <a:pPr algn="ctr"/>
              <a:t>23</a:t>
            </a:fld>
            <a:endParaRPr lang="en-US" altLang="zh-CN"/>
          </a:p>
        </p:txBody>
      </p:sp>
      <p:graphicFrame>
        <p:nvGraphicFramePr>
          <p:cNvPr id="7" name="表格 6"/>
          <p:cNvGraphicFramePr>
            <a:graphicFrameLocks noGrp="1"/>
          </p:cNvGraphicFramePr>
          <p:nvPr>
            <p:extLst/>
          </p:nvPr>
        </p:nvGraphicFramePr>
        <p:xfrm>
          <a:off x="1178508" y="1067280"/>
          <a:ext cx="8997948" cy="5288906"/>
        </p:xfrm>
        <a:graphic>
          <a:graphicData uri="http://schemas.openxmlformats.org/drawingml/2006/table">
            <a:tbl>
              <a:tblPr firstRow="1" bandRow="1">
                <a:tableStyleId>{5C22544A-7EE6-4342-B048-85BDC9FD1C3A}</a:tableStyleId>
              </a:tblPr>
              <a:tblGrid>
                <a:gridCol w="1251231">
                  <a:extLst>
                    <a:ext uri="{9D8B030D-6E8A-4147-A177-3AD203B41FA5}">
                      <a16:colId xmlns:a16="http://schemas.microsoft.com/office/drawing/2014/main" val="20000"/>
                    </a:ext>
                  </a:extLst>
                </a:gridCol>
                <a:gridCol w="3614982">
                  <a:extLst>
                    <a:ext uri="{9D8B030D-6E8A-4147-A177-3AD203B41FA5}">
                      <a16:colId xmlns:a16="http://schemas.microsoft.com/office/drawing/2014/main" val="20001"/>
                    </a:ext>
                  </a:extLst>
                </a:gridCol>
                <a:gridCol w="4131735">
                  <a:extLst>
                    <a:ext uri="{9D8B030D-6E8A-4147-A177-3AD203B41FA5}">
                      <a16:colId xmlns:a16="http://schemas.microsoft.com/office/drawing/2014/main" val="2879637490"/>
                    </a:ext>
                  </a:extLst>
                </a:gridCol>
              </a:tblGrid>
              <a:tr h="4253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通用性功能</a:t>
                      </a:r>
                    </a:p>
                  </a:txBody>
                  <a:tcPr marL="68580" marR="68580" marT="34290" marB="34290"/>
                </a:tc>
                <a:tc>
                  <a:txBody>
                    <a:bodyPr/>
                    <a:lstStyle/>
                    <a:p>
                      <a:r>
                        <a:rPr lang="zh-CN" altLang="en-US" sz="1400" dirty="0">
                          <a:latin typeface="微软雅黑" panose="020B0503020204020204" pitchFamily="34" charset="-122"/>
                          <a:ea typeface="微软雅黑" panose="020B0503020204020204" pitchFamily="34" charset="-122"/>
                        </a:rPr>
                        <a:t>相似点</a:t>
                      </a:r>
                    </a:p>
                  </a:txBody>
                  <a:tcPr marL="68580" marR="68580" marT="34290" marB="34290"/>
                </a:tc>
                <a:tc>
                  <a:txBody>
                    <a:bodyPr/>
                    <a:lstStyle/>
                    <a:p>
                      <a:r>
                        <a:rPr lang="zh-CN" altLang="en-US" sz="1400" dirty="0">
                          <a:latin typeface="微软雅黑" panose="020B0503020204020204" pitchFamily="34" charset="-122"/>
                          <a:ea typeface="微软雅黑" panose="020B0503020204020204" pitchFamily="34" charset="-122"/>
                        </a:rPr>
                        <a:t>厂商各自亮点</a:t>
                      </a:r>
                    </a:p>
                  </a:txBody>
                  <a:tcPr marL="68580" marR="68580" marT="34290" marB="34290"/>
                </a:tc>
                <a:extLst>
                  <a:ext uri="{0D108BD9-81ED-4DB2-BD59-A6C34878D82A}">
                    <a16:rowId xmlns:a16="http://schemas.microsoft.com/office/drawing/2014/main" val="10000"/>
                  </a:ext>
                </a:extLst>
              </a:tr>
              <a:tr h="776902">
                <a:tc>
                  <a:txBody>
                    <a:bodyPr/>
                    <a:lstStyle/>
                    <a:p>
                      <a:r>
                        <a:rPr lang="zh-CN" altLang="en-US" sz="1400" kern="1200" dirty="0">
                          <a:solidFill>
                            <a:schemeClr val="dk1"/>
                          </a:solidFill>
                          <a:latin typeface="微软雅黑" pitchFamily="34" charset="-122"/>
                          <a:ea typeface="微软雅黑" pitchFamily="34" charset="-122"/>
                          <a:cs typeface="+mn-cs"/>
                        </a:rPr>
                        <a:t>大屏投放</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、全网攻击事件态势</a:t>
                      </a:r>
                      <a:endParaRPr lang="en-US" altLang="zh-CN" sz="1400" kern="1200" dirty="0">
                        <a:solidFill>
                          <a:schemeClr val="dk1"/>
                        </a:solidFill>
                        <a:latin typeface="微软雅黑" pitchFamily="34" charset="-122"/>
                        <a:ea typeface="微软雅黑" pitchFamily="34" charset="-122"/>
                        <a:cs typeface="+mn-cs"/>
                      </a:endParaRPr>
                    </a:p>
                    <a:p>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、分支安全概览</a:t>
                      </a:r>
                      <a:endParaRPr lang="en-US" altLang="zh-CN" sz="1400" kern="1200" dirty="0">
                        <a:solidFill>
                          <a:schemeClr val="dk1"/>
                        </a:solidFill>
                        <a:latin typeface="微软雅黑" pitchFamily="34" charset="-122"/>
                        <a:ea typeface="微软雅黑" pitchFamily="34" charset="-122"/>
                        <a:cs typeface="+mn-cs"/>
                      </a:endParaRPr>
                    </a:p>
                    <a:p>
                      <a:r>
                        <a:rPr lang="en-US" altLang="zh-CN" sz="1400" kern="1200" dirty="0">
                          <a:solidFill>
                            <a:schemeClr val="dk1"/>
                          </a:solidFill>
                          <a:latin typeface="微软雅黑" pitchFamily="34" charset="-122"/>
                          <a:ea typeface="微软雅黑" pitchFamily="34" charset="-122"/>
                          <a:cs typeface="+mn-cs"/>
                        </a:rPr>
                        <a:t>3</a:t>
                      </a:r>
                      <a:r>
                        <a:rPr lang="zh-CN" altLang="en-US" sz="1400" kern="1200" dirty="0">
                          <a:solidFill>
                            <a:schemeClr val="dk1"/>
                          </a:solidFill>
                          <a:latin typeface="微软雅黑" pitchFamily="34" charset="-122"/>
                          <a:ea typeface="微软雅黑" pitchFamily="34" charset="-122"/>
                          <a:cs typeface="+mn-cs"/>
                        </a:rPr>
                        <a:t>、全网资产安全态势</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：全局拓扑投放</a:t>
                      </a:r>
                      <a:endParaRPr lang="en-US" altLang="zh-CN" sz="1400" kern="1200" dirty="0">
                        <a:solidFill>
                          <a:schemeClr val="dk1"/>
                        </a:solidFill>
                        <a:latin typeface="微软雅黑" pitchFamily="34" charset="-122"/>
                        <a:ea typeface="微软雅黑" pitchFamily="34" charset="-122"/>
                        <a:cs typeface="+mn-cs"/>
                      </a:endParaRPr>
                    </a:p>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：全局流量态势</a:t>
                      </a:r>
                    </a:p>
                  </a:txBody>
                  <a:tcPr marL="67417" marR="67417" marT="34290" marB="34290"/>
                </a:tc>
                <a:extLst>
                  <a:ext uri="{0D108BD9-81ED-4DB2-BD59-A6C34878D82A}">
                    <a16:rowId xmlns:a16="http://schemas.microsoft.com/office/drawing/2014/main" val="3319170975"/>
                  </a:ext>
                </a:extLst>
              </a:tr>
              <a:tr h="717374">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资产管理</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、手动添加资产</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、划分安全域、分支</a:t>
                      </a:r>
                      <a:endParaRPr lang="en-US" altLang="zh-CN" sz="1400" kern="1200" dirty="0">
                        <a:solidFill>
                          <a:schemeClr val="dk1"/>
                        </a:solidFill>
                        <a:latin typeface="微软雅黑" pitchFamily="34" charset="-122"/>
                        <a:ea typeface="微软雅黑" pitchFamily="34" charset="-122"/>
                        <a:cs typeface="+mn-cs"/>
                      </a:endParaRPr>
                    </a:p>
                  </a:txBody>
                  <a:tcPr marL="67417" marR="67417" marT="34290" marB="34290"/>
                </a:tc>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深信服：透视镜</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：资产使用时长、维保时长统计</a:t>
                      </a:r>
                      <a:endParaRPr lang="en-US" altLang="zh-CN" sz="1400" kern="1200" dirty="0">
                        <a:solidFill>
                          <a:schemeClr val="dk1"/>
                        </a:solidFill>
                        <a:latin typeface="微软雅黑" pitchFamily="34" charset="-122"/>
                        <a:ea typeface="微软雅黑" pitchFamily="34" charset="-122"/>
                        <a:cs typeface="+mn-cs"/>
                      </a:endParaRPr>
                    </a:p>
                  </a:txBody>
                  <a:tcPr marL="67417" marR="67417" marT="34290" marB="34290"/>
                </a:tc>
                <a:extLst>
                  <a:ext uri="{0D108BD9-81ED-4DB2-BD59-A6C34878D82A}">
                    <a16:rowId xmlns:a16="http://schemas.microsoft.com/office/drawing/2014/main" val="4255491860"/>
                  </a:ext>
                </a:extLst>
              </a:tr>
              <a:tr h="776902">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威胁告警及处理</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、威胁告警</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、威胁评估</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3</a:t>
                      </a:r>
                      <a:r>
                        <a:rPr lang="zh-CN" altLang="en-US" sz="1400" kern="1200" dirty="0">
                          <a:solidFill>
                            <a:schemeClr val="dk1"/>
                          </a:solidFill>
                          <a:latin typeface="微软雅黑" pitchFamily="34" charset="-122"/>
                          <a:ea typeface="微软雅黑" pitchFamily="34" charset="-122"/>
                          <a:cs typeface="+mn-cs"/>
                        </a:rPr>
                        <a:t>、处置建议</a:t>
                      </a:r>
                    </a:p>
                  </a:txBody>
                  <a:tcPr marL="67417" marR="67417" marT="34290" marB="34290"/>
                </a:tc>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深信服：攻击链</a:t>
                      </a:r>
                    </a:p>
                  </a:txBody>
                  <a:tcPr marL="67417" marR="67417" marT="34290" marB="34290"/>
                </a:tc>
                <a:extLst>
                  <a:ext uri="{0D108BD9-81ED-4DB2-BD59-A6C34878D82A}">
                    <a16:rowId xmlns:a16="http://schemas.microsoft.com/office/drawing/2014/main" val="3110186179"/>
                  </a:ext>
                </a:extLst>
              </a:tr>
              <a:tr h="440253">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关联分析</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、跨设备事件关联</a:t>
                      </a:r>
                      <a:endParaRPr lang="en-US" altLang="zh-CN" sz="1400" kern="1200" dirty="0">
                        <a:solidFill>
                          <a:schemeClr val="dk1"/>
                        </a:solidFill>
                        <a:latin typeface="微软雅黑" pitchFamily="34" charset="-122"/>
                        <a:ea typeface="微软雅黑" pitchFamily="34" charset="-122"/>
                        <a:cs typeface="+mn-cs"/>
                      </a:endParaRP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a:t>
                      </a:r>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：自定义关联规则</a:t>
                      </a:r>
                    </a:p>
                  </a:txBody>
                  <a:tcPr marL="67417" marR="67417" marT="34290" marB="34290"/>
                </a:tc>
                <a:extLst>
                  <a:ext uri="{0D108BD9-81ED-4DB2-BD59-A6C34878D82A}">
                    <a16:rowId xmlns:a16="http://schemas.microsoft.com/office/drawing/2014/main" val="646411626"/>
                  </a:ext>
                </a:extLst>
              </a:tr>
              <a:tr h="717374">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溯源分析</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、定位全局威胁事件起源</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、互联网威胁情报追踪</a:t>
                      </a:r>
                    </a:p>
                  </a:txBody>
                  <a:tcPr marL="67417" marR="67417" marT="34290" marB="34290"/>
                </a:tc>
                <a:tc>
                  <a:txBody>
                    <a:bodyPr/>
                    <a:lstStyle/>
                    <a:p>
                      <a:pPr marL="0" algn="l" defTabSz="914400" rtl="0" eaLnBrk="1" latinLnBrk="0" hangingPunct="1"/>
                      <a:endParaRPr lang="zh-CN" altLang="en-US" sz="1400" kern="1200" dirty="0">
                        <a:solidFill>
                          <a:schemeClr val="dk1"/>
                        </a:solidFill>
                        <a:latin typeface="微软雅黑" pitchFamily="34" charset="-122"/>
                        <a:ea typeface="微软雅黑" pitchFamily="34" charset="-122"/>
                        <a:cs typeface="+mn-cs"/>
                      </a:endParaRPr>
                    </a:p>
                  </a:txBody>
                  <a:tcPr marL="67417" marR="67417" marT="34290" marB="34290"/>
                </a:tc>
                <a:extLst>
                  <a:ext uri="{0D108BD9-81ED-4DB2-BD59-A6C34878D82A}">
                    <a16:rowId xmlns:a16="http://schemas.microsoft.com/office/drawing/2014/main" val="3626547007"/>
                  </a:ext>
                </a:extLst>
              </a:tr>
              <a:tr h="717374">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知识库</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、威胁详细阐述</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、处置案例</a:t>
                      </a:r>
                    </a:p>
                  </a:txBody>
                  <a:tcPr marL="67417" marR="67417" marT="34290" marB="34290"/>
                </a:tc>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深信服：</a:t>
                      </a:r>
                      <a:r>
                        <a:rPr lang="en-US" altLang="zh-CN" sz="1400" kern="1200" dirty="0">
                          <a:solidFill>
                            <a:schemeClr val="dk1"/>
                          </a:solidFill>
                          <a:latin typeface="微软雅黑" pitchFamily="34" charset="-122"/>
                          <a:ea typeface="微软雅黑" pitchFamily="34" charset="-122"/>
                          <a:cs typeface="+mn-cs"/>
                        </a:rPr>
                        <a:t>BBS</a:t>
                      </a:r>
                      <a:r>
                        <a:rPr lang="zh-CN" altLang="en-US" sz="1400" kern="1200" dirty="0">
                          <a:solidFill>
                            <a:schemeClr val="dk1"/>
                          </a:solidFill>
                          <a:latin typeface="微软雅黑" pitchFamily="34" charset="-122"/>
                          <a:ea typeface="微软雅黑" pitchFamily="34" charset="-122"/>
                          <a:cs typeface="+mn-cs"/>
                        </a:rPr>
                        <a:t>社区</a:t>
                      </a:r>
                    </a:p>
                  </a:txBody>
                  <a:tcPr marL="67417" marR="67417" marT="34290" marB="34290"/>
                </a:tc>
                <a:extLst>
                  <a:ext uri="{0D108BD9-81ED-4DB2-BD59-A6C34878D82A}">
                    <a16:rowId xmlns:a16="http://schemas.microsoft.com/office/drawing/2014/main" val="145350599"/>
                  </a:ext>
                </a:extLst>
              </a:tr>
              <a:tr h="717374">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日志审计</a:t>
                      </a:r>
                    </a:p>
                  </a:txBody>
                  <a:tcPr marL="67417" marR="67417" marT="34290" marB="34290"/>
                </a:tc>
                <a:tc>
                  <a:txBody>
                    <a:bodyPr/>
                    <a:lstStyle/>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1</a:t>
                      </a:r>
                      <a:r>
                        <a:rPr lang="zh-CN" altLang="en-US" sz="1400" kern="1200" dirty="0">
                          <a:solidFill>
                            <a:schemeClr val="dk1"/>
                          </a:solidFill>
                          <a:latin typeface="微软雅黑" pitchFamily="34" charset="-122"/>
                          <a:ea typeface="微软雅黑" pitchFamily="34" charset="-122"/>
                          <a:cs typeface="+mn-cs"/>
                        </a:rPr>
                        <a:t>、大容量日志存储</a:t>
                      </a:r>
                      <a:endParaRPr lang="en-US" altLang="zh-CN" sz="1400" kern="1200" dirty="0">
                        <a:solidFill>
                          <a:schemeClr val="dk1"/>
                        </a:solidFill>
                        <a:latin typeface="微软雅黑" pitchFamily="34" charset="-122"/>
                        <a:ea typeface="微软雅黑" pitchFamily="34" charset="-122"/>
                        <a:cs typeface="+mn-cs"/>
                      </a:endParaRPr>
                    </a:p>
                    <a:p>
                      <a:pPr marL="0" algn="l" defTabSz="914400" rtl="0" eaLnBrk="1" latinLnBrk="0" hangingPunct="1"/>
                      <a:r>
                        <a:rPr lang="en-US" altLang="zh-CN" sz="1400" kern="1200" dirty="0">
                          <a:solidFill>
                            <a:schemeClr val="dk1"/>
                          </a:solidFill>
                          <a:latin typeface="微软雅黑" pitchFamily="34" charset="-122"/>
                          <a:ea typeface="微软雅黑" pitchFamily="34" charset="-122"/>
                          <a:cs typeface="+mn-cs"/>
                        </a:rPr>
                        <a:t>2</a:t>
                      </a:r>
                      <a:r>
                        <a:rPr lang="zh-CN" altLang="en-US" sz="1400" kern="1200" dirty="0">
                          <a:solidFill>
                            <a:schemeClr val="dk1"/>
                          </a:solidFill>
                          <a:latin typeface="微软雅黑" pitchFamily="34" charset="-122"/>
                          <a:ea typeface="微软雅黑" pitchFamily="34" charset="-122"/>
                          <a:cs typeface="+mn-cs"/>
                        </a:rPr>
                        <a:t>、日志检索</a:t>
                      </a:r>
                    </a:p>
                  </a:txBody>
                  <a:tcPr marL="67417" marR="67417" marT="34290" marB="34290"/>
                </a:tc>
                <a:tc>
                  <a:txBody>
                    <a:bodyPr/>
                    <a:lstStyle/>
                    <a:p>
                      <a:pPr marL="0" algn="l" defTabSz="914400" rtl="0" eaLnBrk="1" latinLnBrk="0" hangingPunct="1"/>
                      <a:endParaRPr lang="zh-CN" altLang="en-US" sz="1400" kern="1200" dirty="0">
                        <a:solidFill>
                          <a:schemeClr val="dk1"/>
                        </a:solidFill>
                        <a:latin typeface="微软雅黑" pitchFamily="34" charset="-122"/>
                        <a:ea typeface="微软雅黑" pitchFamily="34" charset="-122"/>
                        <a:cs typeface="+mn-cs"/>
                      </a:endParaRPr>
                    </a:p>
                  </a:txBody>
                  <a:tcPr marL="67417" marR="67417" marT="34290" marB="34290"/>
                </a:tc>
                <a:extLst>
                  <a:ext uri="{0D108BD9-81ED-4DB2-BD59-A6C34878D82A}">
                    <a16:rowId xmlns:a16="http://schemas.microsoft.com/office/drawing/2014/main" val="1953490703"/>
                  </a:ext>
                </a:extLst>
              </a:tr>
            </a:tbl>
          </a:graphicData>
        </a:graphic>
      </p:graphicFrame>
    </p:spTree>
    <p:extLst>
      <p:ext uri="{BB962C8B-B14F-4D97-AF65-F5344CB8AC3E}">
        <p14:creationId xmlns:p14="http://schemas.microsoft.com/office/powerpoint/2010/main" val="682978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497" y="294091"/>
            <a:ext cx="9809846" cy="605774"/>
          </a:xfrm>
        </p:spPr>
        <p:txBody>
          <a:bodyPr/>
          <a:lstStyle/>
          <a:p>
            <a:r>
              <a:rPr lang="zh-CN" altLang="en-US" dirty="0"/>
              <a:t>分析总结</a:t>
            </a:r>
            <a:r>
              <a:rPr lang="en-US" altLang="zh-CN" dirty="0"/>
              <a:t>—</a:t>
            </a:r>
            <a:r>
              <a:rPr lang="zh-CN" altLang="en-US" dirty="0"/>
              <a:t>差异化功能</a:t>
            </a:r>
          </a:p>
        </p:txBody>
      </p:sp>
      <p:sp>
        <p:nvSpPr>
          <p:cNvPr id="3" name="灯片编号占位符 2"/>
          <p:cNvSpPr>
            <a:spLocks noGrp="1"/>
          </p:cNvSpPr>
          <p:nvPr>
            <p:ph type="sldNum" sz="quarter" idx="12"/>
          </p:nvPr>
        </p:nvSpPr>
        <p:spPr>
          <a:xfrm>
            <a:off x="607158" y="6356187"/>
            <a:ext cx="571350" cy="248005"/>
          </a:xfrm>
        </p:spPr>
        <p:txBody>
          <a:bodyPr/>
          <a:lstStyle/>
          <a:p>
            <a:pPr algn="ctr"/>
            <a:fld id="{571A5C36-D067-4A8B-BD3C-F67C535F77D7}" type="slidenum">
              <a:rPr lang="en-US" altLang="zh-CN" smtClean="0"/>
              <a:pPr algn="ctr"/>
              <a:t>24</a:t>
            </a:fld>
            <a:endParaRPr lang="en-US" altLang="zh-CN"/>
          </a:p>
        </p:txBody>
      </p:sp>
      <p:graphicFrame>
        <p:nvGraphicFramePr>
          <p:cNvPr id="4" name="表格 3"/>
          <p:cNvGraphicFramePr>
            <a:graphicFrameLocks noGrp="1"/>
          </p:cNvGraphicFramePr>
          <p:nvPr>
            <p:extLst/>
          </p:nvPr>
        </p:nvGraphicFramePr>
        <p:xfrm>
          <a:off x="1178508" y="1135014"/>
          <a:ext cx="9105670" cy="4405254"/>
        </p:xfrm>
        <a:graphic>
          <a:graphicData uri="http://schemas.openxmlformats.org/drawingml/2006/table">
            <a:tbl>
              <a:tblPr firstRow="1" bandRow="1">
                <a:tableStyleId>{5C22544A-7EE6-4342-B048-85BDC9FD1C3A}</a:tableStyleId>
              </a:tblPr>
              <a:tblGrid>
                <a:gridCol w="1251231">
                  <a:extLst>
                    <a:ext uri="{9D8B030D-6E8A-4147-A177-3AD203B41FA5}">
                      <a16:colId xmlns:a16="http://schemas.microsoft.com/office/drawing/2014/main" val="20000"/>
                    </a:ext>
                  </a:extLst>
                </a:gridCol>
                <a:gridCol w="7854439">
                  <a:extLst>
                    <a:ext uri="{9D8B030D-6E8A-4147-A177-3AD203B41FA5}">
                      <a16:colId xmlns:a16="http://schemas.microsoft.com/office/drawing/2014/main" val="20001"/>
                    </a:ext>
                  </a:extLst>
                </a:gridCol>
              </a:tblGrid>
              <a:tr h="5788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差异化功能</a:t>
                      </a:r>
                    </a:p>
                  </a:txBody>
                  <a:tcPr marL="68580" marR="68580" marT="34290" marB="34290"/>
                </a:tc>
                <a:tc>
                  <a:txBody>
                    <a:bodyPr/>
                    <a:lstStyle/>
                    <a:p>
                      <a:r>
                        <a:rPr lang="zh-CN" altLang="en-US" sz="1400" dirty="0">
                          <a:latin typeface="微软雅黑" panose="020B0503020204020204" pitchFamily="34" charset="-122"/>
                          <a:ea typeface="微软雅黑" panose="020B0503020204020204" pitchFamily="34" charset="-122"/>
                        </a:rPr>
                        <a:t>厂商</a:t>
                      </a:r>
                    </a:p>
                  </a:txBody>
                  <a:tcPr marL="68580" marR="68580" marT="34290" marB="34290"/>
                </a:tc>
                <a:extLst>
                  <a:ext uri="{0D108BD9-81ED-4DB2-BD59-A6C34878D82A}">
                    <a16:rowId xmlns:a16="http://schemas.microsoft.com/office/drawing/2014/main" val="10000"/>
                  </a:ext>
                </a:extLst>
              </a:tr>
              <a:tr h="544677">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工单流程</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：威胁事件状态管理及处理流程跟踪</a:t>
                      </a:r>
                    </a:p>
                  </a:txBody>
                  <a:tcPr marL="67417" marR="67417" marT="34290" marB="34290"/>
                </a:tc>
                <a:extLst>
                  <a:ext uri="{0D108BD9-81ED-4DB2-BD59-A6C34878D82A}">
                    <a16:rowId xmlns:a16="http://schemas.microsoft.com/office/drawing/2014/main" val="2484868195"/>
                  </a:ext>
                </a:extLst>
              </a:tr>
              <a:tr h="558579">
                <a:tc>
                  <a:txBody>
                    <a:bodyPr/>
                    <a:lstStyle/>
                    <a:p>
                      <a:r>
                        <a:rPr lang="zh-CN" altLang="en-US" sz="1400" kern="1200" dirty="0">
                          <a:solidFill>
                            <a:schemeClr val="dk1"/>
                          </a:solidFill>
                          <a:latin typeface="微软雅黑" pitchFamily="34" charset="-122"/>
                          <a:ea typeface="微软雅黑" pitchFamily="34" charset="-122"/>
                          <a:cs typeface="+mn-cs"/>
                        </a:rPr>
                        <a:t>拓扑绘制</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360</a:t>
                      </a:r>
                      <a:r>
                        <a:rPr lang="zh-CN" altLang="en-US" sz="1400" kern="1200" dirty="0">
                          <a:solidFill>
                            <a:schemeClr val="dk1"/>
                          </a:solidFill>
                          <a:latin typeface="微软雅黑" pitchFamily="34" charset="-122"/>
                          <a:ea typeface="微软雅黑" pitchFamily="34" charset="-122"/>
                          <a:cs typeface="+mn-cs"/>
                        </a:rPr>
                        <a:t>：手工绘制拓扑图</a:t>
                      </a:r>
                    </a:p>
                  </a:txBody>
                  <a:tcPr marL="67417" marR="67417" marT="34290" marB="34290"/>
                </a:tc>
                <a:extLst>
                  <a:ext uri="{0D108BD9-81ED-4DB2-BD59-A6C34878D82A}">
                    <a16:rowId xmlns:a16="http://schemas.microsoft.com/office/drawing/2014/main" val="3319170975"/>
                  </a:ext>
                </a:extLst>
              </a:tr>
              <a:tr h="586509">
                <a:tc>
                  <a:txBody>
                    <a:bodyPr/>
                    <a:lstStyle/>
                    <a:p>
                      <a:r>
                        <a:rPr lang="zh-CN" altLang="en-US" sz="1400" kern="1200" dirty="0">
                          <a:solidFill>
                            <a:schemeClr val="dk1"/>
                          </a:solidFill>
                          <a:latin typeface="微软雅黑" pitchFamily="34" charset="-122"/>
                          <a:ea typeface="微软雅黑" pitchFamily="34" charset="-122"/>
                          <a:cs typeface="+mn-cs"/>
                        </a:rPr>
                        <a:t>漏洞扫描</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a:t>
                      </a:r>
                      <a:r>
                        <a:rPr lang="en-US" altLang="zh-CN" sz="1400" kern="1200" dirty="0">
                          <a:solidFill>
                            <a:schemeClr val="dk1"/>
                          </a:solidFill>
                          <a:latin typeface="微软雅黑" pitchFamily="34" charset="-122"/>
                          <a:ea typeface="微软雅黑" pitchFamily="34" charset="-122"/>
                          <a:cs typeface="+mn-cs"/>
                        </a:rPr>
                        <a:t>Web</a:t>
                      </a:r>
                      <a:r>
                        <a:rPr lang="zh-CN" altLang="en-US" sz="1400" kern="1200" dirty="0">
                          <a:solidFill>
                            <a:schemeClr val="dk1"/>
                          </a:solidFill>
                          <a:latin typeface="微软雅黑" pitchFamily="34" charset="-122"/>
                          <a:ea typeface="微软雅黑" pitchFamily="34" charset="-122"/>
                          <a:cs typeface="+mn-cs"/>
                        </a:rPr>
                        <a:t>、数据库等漏洞扫描，需联动漏扫设备</a:t>
                      </a:r>
                    </a:p>
                  </a:txBody>
                  <a:tcPr marL="67417" marR="67417" marT="34290" marB="34290"/>
                </a:tc>
                <a:extLst>
                  <a:ext uri="{0D108BD9-81ED-4DB2-BD59-A6C34878D82A}">
                    <a16:rowId xmlns:a16="http://schemas.microsoft.com/office/drawing/2014/main" val="2642265980"/>
                  </a:ext>
                </a:extLst>
              </a:tr>
              <a:tr h="558579">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异常流量分析</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a:t>
                      </a:r>
                      <a:r>
                        <a:rPr lang="en-US" altLang="zh-CN" sz="1400" kern="1200" dirty="0">
                          <a:solidFill>
                            <a:schemeClr val="dk1"/>
                          </a:solidFill>
                          <a:latin typeface="微软雅黑" pitchFamily="34" charset="-122"/>
                          <a:ea typeface="微软雅黑" pitchFamily="34" charset="-122"/>
                          <a:cs typeface="+mn-cs"/>
                        </a:rPr>
                        <a:t>NTA</a:t>
                      </a:r>
                      <a:r>
                        <a:rPr lang="zh-CN" altLang="en-US" sz="1400" kern="1200" dirty="0">
                          <a:solidFill>
                            <a:schemeClr val="dk1"/>
                          </a:solidFill>
                          <a:latin typeface="微软雅黑" pitchFamily="34" charset="-122"/>
                          <a:ea typeface="微软雅黑" pitchFamily="34" charset="-122"/>
                          <a:cs typeface="+mn-cs"/>
                        </a:rPr>
                        <a:t>技术</a:t>
                      </a:r>
                    </a:p>
                  </a:txBody>
                  <a:tcPr marL="67417" marR="67417" marT="34290" marB="34290"/>
                </a:tc>
                <a:extLst>
                  <a:ext uri="{0D108BD9-81ED-4DB2-BD59-A6C34878D82A}">
                    <a16:rowId xmlns:a16="http://schemas.microsoft.com/office/drawing/2014/main" val="4255491860"/>
                  </a:ext>
                </a:extLst>
              </a:tr>
              <a:tr h="544616">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用户行为分析</a:t>
                      </a:r>
                    </a:p>
                  </a:txBody>
                  <a:tcPr marL="67417" marR="67417" marT="34290" marB="34290"/>
                </a:tc>
                <a:tc>
                  <a:txBody>
                    <a:bodyPr/>
                    <a:lstStyle/>
                    <a:p>
                      <a:r>
                        <a:rPr lang="zh-CN" altLang="en-US" sz="1400" kern="1200" dirty="0">
                          <a:solidFill>
                            <a:schemeClr val="dk1"/>
                          </a:solidFill>
                          <a:latin typeface="微软雅黑" pitchFamily="34" charset="-122"/>
                          <a:ea typeface="微软雅黑" pitchFamily="34" charset="-122"/>
                          <a:cs typeface="+mn-cs"/>
                        </a:rPr>
                        <a:t>深信服：异常行为分析</a:t>
                      </a:r>
                      <a:endParaRPr lang="en-US" altLang="zh-CN" sz="1400" kern="1200" dirty="0">
                        <a:solidFill>
                          <a:schemeClr val="dk1"/>
                        </a:solidFill>
                        <a:latin typeface="微软雅黑" pitchFamily="34" charset="-122"/>
                        <a:ea typeface="微软雅黑" pitchFamily="34" charset="-122"/>
                        <a:cs typeface="+mn-cs"/>
                      </a:endParaRPr>
                    </a:p>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：行为画像</a:t>
                      </a:r>
                    </a:p>
                  </a:txBody>
                  <a:tcPr marL="67417" marR="67417" marT="34290" marB="34290"/>
                </a:tc>
                <a:extLst>
                  <a:ext uri="{0D108BD9-81ED-4DB2-BD59-A6C34878D82A}">
                    <a16:rowId xmlns:a16="http://schemas.microsoft.com/office/drawing/2014/main" val="3110186179"/>
                  </a:ext>
                </a:extLst>
              </a:tr>
              <a:tr h="516712">
                <a:tc>
                  <a:txBody>
                    <a:bodyPr/>
                    <a:lstStyle/>
                    <a:p>
                      <a:pPr marL="0" algn="l" defTabSz="914400" rtl="0" eaLnBrk="1" latinLnBrk="0" hangingPunct="1"/>
                      <a:r>
                        <a:rPr lang="zh-CN" altLang="en-US" sz="1400" kern="1200" dirty="0">
                          <a:solidFill>
                            <a:schemeClr val="dk1"/>
                          </a:solidFill>
                          <a:latin typeface="微软雅黑" pitchFamily="34" charset="-122"/>
                          <a:ea typeface="微软雅黑" pitchFamily="34" charset="-122"/>
                          <a:cs typeface="+mn-cs"/>
                        </a:rPr>
                        <a:t>策略管理</a:t>
                      </a:r>
                    </a:p>
                  </a:txBody>
                  <a:tcPr marL="67417" marR="67417" marT="34290" marB="34290"/>
                </a:tc>
                <a:tc>
                  <a:txBody>
                    <a:bodyPr/>
                    <a:lstStyle/>
                    <a:p>
                      <a:r>
                        <a:rPr lang="en-US" altLang="zh-CN" sz="1400" kern="1200" dirty="0">
                          <a:solidFill>
                            <a:schemeClr val="dk1"/>
                          </a:solidFill>
                          <a:latin typeface="微软雅黑" pitchFamily="34" charset="-122"/>
                          <a:ea typeface="微软雅黑" pitchFamily="34" charset="-122"/>
                          <a:cs typeface="+mn-cs"/>
                        </a:rPr>
                        <a:t>H3C</a:t>
                      </a:r>
                      <a:r>
                        <a:rPr lang="zh-CN" altLang="en-US" sz="1400" kern="1200" dirty="0">
                          <a:solidFill>
                            <a:schemeClr val="dk1"/>
                          </a:solidFill>
                          <a:latin typeface="微软雅黑" pitchFamily="34" charset="-122"/>
                          <a:ea typeface="微软雅黑" pitchFamily="34" charset="-122"/>
                          <a:cs typeface="+mn-cs"/>
                        </a:rPr>
                        <a:t>：安全策略、配置、版本管理等</a:t>
                      </a:r>
                    </a:p>
                  </a:txBody>
                  <a:tcPr marL="67417" marR="67417" marT="34290" marB="34290"/>
                </a:tc>
                <a:extLst>
                  <a:ext uri="{0D108BD9-81ED-4DB2-BD59-A6C34878D82A}">
                    <a16:rowId xmlns:a16="http://schemas.microsoft.com/office/drawing/2014/main" val="3626547007"/>
                  </a:ext>
                </a:extLst>
              </a:tr>
              <a:tr h="516712">
                <a:tc>
                  <a:txBody>
                    <a:bodyPr/>
                    <a:lstStyle/>
                    <a:p>
                      <a:pPr marL="0" algn="l" defTabSz="914400" rtl="0" eaLnBrk="1" latinLnBrk="0" hangingPunct="1"/>
                      <a:endParaRPr lang="zh-CN" altLang="en-US" sz="1400" kern="1200" dirty="0">
                        <a:solidFill>
                          <a:schemeClr val="dk1"/>
                        </a:solidFill>
                        <a:latin typeface="微软雅黑" pitchFamily="34" charset="-122"/>
                        <a:ea typeface="微软雅黑" pitchFamily="34" charset="-122"/>
                        <a:cs typeface="+mn-cs"/>
                      </a:endParaRPr>
                    </a:p>
                  </a:txBody>
                  <a:tcPr marL="67417" marR="67417" marT="34290" marB="34290"/>
                </a:tc>
                <a:tc>
                  <a:txBody>
                    <a:bodyPr/>
                    <a:lstStyle/>
                    <a:p>
                      <a:endParaRPr lang="zh-CN" altLang="en-US" sz="1400" kern="1200" dirty="0">
                        <a:solidFill>
                          <a:schemeClr val="dk1"/>
                        </a:solidFill>
                        <a:latin typeface="微软雅黑" pitchFamily="34" charset="-122"/>
                        <a:ea typeface="微软雅黑" pitchFamily="34" charset="-122"/>
                        <a:cs typeface="+mn-cs"/>
                      </a:endParaRPr>
                    </a:p>
                  </a:txBody>
                  <a:tcPr marL="67417" marR="67417" marT="34290" marB="34290"/>
                </a:tc>
                <a:extLst>
                  <a:ext uri="{0D108BD9-81ED-4DB2-BD59-A6C34878D82A}">
                    <a16:rowId xmlns:a16="http://schemas.microsoft.com/office/drawing/2014/main" val="541005430"/>
                  </a:ext>
                </a:extLst>
              </a:tr>
            </a:tbl>
          </a:graphicData>
        </a:graphic>
      </p:graphicFrame>
    </p:spTree>
    <p:extLst>
      <p:ext uri="{BB962C8B-B14F-4D97-AF65-F5344CB8AC3E}">
        <p14:creationId xmlns:p14="http://schemas.microsoft.com/office/powerpoint/2010/main" val="1459458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learn</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pPr algn="ctr"/>
              <a:t>25</a:t>
            </a:fld>
            <a:endParaRPr lang="en-US" altLang="zh-CN"/>
          </a:p>
        </p:txBody>
      </p:sp>
      <p:sp>
        <p:nvSpPr>
          <p:cNvPr id="5" name="内容占位符 2"/>
          <p:cNvSpPr txBox="1">
            <a:spLocks/>
          </p:cNvSpPr>
          <p:nvPr/>
        </p:nvSpPr>
        <p:spPr>
          <a:xfrm>
            <a:off x="983145" y="1213620"/>
            <a:ext cx="10256520" cy="489654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spcBef>
                <a:spcPct val="20000"/>
              </a:spcBef>
              <a:spcAft>
                <a:spcPts val="0"/>
              </a:spcAft>
              <a:buClrTx/>
              <a:buSzTx/>
              <a:buFont typeface="Arial" pitchFamily="34" charset="0"/>
              <a:buChar char="•"/>
              <a:tabLst/>
              <a:defRPr/>
            </a:pPr>
            <a:r>
              <a:rPr lang="zh-CN" altLang="en-US" sz="1800" dirty="0">
                <a:solidFill>
                  <a:srgbClr val="FF0000"/>
                </a:solidFill>
              </a:rPr>
              <a:t>态势感知</a:t>
            </a:r>
            <a:r>
              <a:rPr lang="zh-CN" altLang="en-US" sz="1800" dirty="0">
                <a:solidFill>
                  <a:sysClr val="windowText" lastClr="000000"/>
                </a:solidFill>
              </a:rPr>
              <a:t>、</a:t>
            </a:r>
            <a:r>
              <a:rPr lang="zh-CN" altLang="en-US" sz="1800" dirty="0">
                <a:solidFill>
                  <a:srgbClr val="FF0000"/>
                </a:solidFill>
              </a:rPr>
              <a:t>大屏投放</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是大数据分析平台的基本需求，也是吸引客户的卖点；</a:t>
            </a:r>
            <a:endPar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marL="0" marR="0" lvl="0" indent="0" algn="l" defTabSz="914400" rtl="0" eaLnBrk="1" fontAlgn="auto" latinLnBrk="0" hangingPunct="1">
              <a:spcBef>
                <a:spcPct val="20000"/>
              </a:spcBef>
              <a:spcAft>
                <a:spcPts val="0"/>
              </a:spcAft>
              <a:buClrTx/>
              <a:buSzTx/>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日志收集需全面，利用海量日志做</a:t>
            </a:r>
            <a:r>
              <a:rPr lang="zh-CN" altLang="en-US" sz="1800" dirty="0">
                <a:solidFill>
                  <a:srgbClr val="FF0000"/>
                </a:solidFill>
              </a:rPr>
              <a:t>关联分析</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HSA</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可作为分布式日志采集器收集山石设备日志以及第三方</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Syslog</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日志，终端日志需部署</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Agent</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，可分阶段完成；</a:t>
            </a:r>
            <a:endPar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marL="0" marR="0" lvl="0" indent="0" algn="l" defTabSz="914400" rtl="0" eaLnBrk="1" fontAlgn="auto" latinLnBrk="0" hangingPunct="1">
              <a:spcBef>
                <a:spcPct val="20000"/>
              </a:spcBef>
              <a:spcAft>
                <a:spcPts val="0"/>
              </a:spcAft>
              <a:buClrTx/>
              <a:buSzTx/>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lvl="0"/>
            <a:r>
              <a:rPr lang="zh-CN" altLang="en-US" sz="1800" dirty="0">
                <a:solidFill>
                  <a:srgbClr val="FF0000"/>
                </a:solidFill>
              </a:rPr>
              <a:t>资产梳理</a:t>
            </a:r>
            <a:r>
              <a:rPr lang="zh-CN" altLang="en-US" sz="1800" dirty="0">
                <a:solidFill>
                  <a:sysClr val="windowText" lastClr="000000"/>
                </a:solidFill>
              </a:rPr>
              <a:t>也是所对比三家厂商通用性的功能，可参照深信服的分支管理、透视镜（相比</a:t>
            </a:r>
            <a:r>
              <a:rPr lang="en-US" altLang="zh-CN" sz="1800" dirty="0">
                <a:solidFill>
                  <a:sysClr val="windowText" lastClr="000000"/>
                </a:solidFill>
              </a:rPr>
              <a:t>BDS</a:t>
            </a:r>
            <a:r>
              <a:rPr lang="zh-CN" altLang="en-US" sz="1800" dirty="0">
                <a:solidFill>
                  <a:sysClr val="windowText" lastClr="000000"/>
                </a:solidFill>
              </a:rPr>
              <a:t>而言更清晰） 、</a:t>
            </a:r>
            <a:r>
              <a:rPr lang="en-US" altLang="zh-CN" sz="1800" dirty="0">
                <a:solidFill>
                  <a:sysClr val="windowText" lastClr="000000"/>
                </a:solidFill>
              </a:rPr>
              <a:t>360</a:t>
            </a:r>
            <a:r>
              <a:rPr lang="zh-CN" altLang="en-US" sz="1800" dirty="0">
                <a:solidFill>
                  <a:sysClr val="windowText" lastClr="000000"/>
                </a:solidFill>
              </a:rPr>
              <a:t>的拓扑管理等；</a:t>
            </a:r>
            <a:endParaRPr kumimoji="0" lang="en-US" altLang="zh-CN" sz="1800" b="0" i="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spcBef>
                <a:spcPct val="20000"/>
              </a:spcBef>
              <a:spcAft>
                <a:spcPts val="0"/>
              </a:spcAft>
              <a:buClrTx/>
              <a:buSzTx/>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客户都关心</a:t>
            </a:r>
            <a:r>
              <a:rPr kumimoji="0" lang="zh-CN" altLang="en-US" sz="18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未知威胁检测</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H3C</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有异常流量检测和异常行为分析技术，我们可集成智能的</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ATD</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ABD</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NTA</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技术；</a:t>
            </a:r>
            <a:endPar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spcBef>
                <a:spcPct val="20000"/>
              </a:spcBef>
              <a:spcAft>
                <a:spcPts val="0"/>
              </a:spcAft>
              <a:buClrTx/>
              <a:buSzTx/>
              <a:buFont typeface="Arial" pitchFamily="34" charset="0"/>
              <a:buChar char="•"/>
              <a:tabLst/>
              <a:defRPr/>
            </a:pPr>
            <a:endParaRPr lang="en-US" altLang="zh-CN" sz="1800" dirty="0">
              <a:solidFill>
                <a:sysClr val="windowText" lastClr="000000"/>
              </a:solidFill>
            </a:endParaRPr>
          </a:p>
          <a:p>
            <a:pPr marL="342900" marR="0" lvl="0" indent="-342900" algn="l" defTabSz="914400" rtl="0" eaLnBrk="1" fontAlgn="auto" latinLnBrk="0" hangingPunct="1">
              <a:spcBef>
                <a:spcPct val="20000"/>
              </a:spcBef>
              <a:spcAft>
                <a:spcPts val="0"/>
              </a:spcAft>
              <a:buClrTx/>
              <a:buSzTx/>
              <a:buFont typeface="Arial" pitchFamily="34" charset="0"/>
              <a:buChar char="•"/>
              <a:tabLst/>
              <a:defRPr/>
            </a:pPr>
            <a:r>
              <a:rPr lang="zh-CN" altLang="en-US" sz="1800" dirty="0">
                <a:solidFill>
                  <a:srgbClr val="FF0000"/>
                </a:solidFill>
              </a:rPr>
              <a:t>知识库</a:t>
            </a:r>
            <a:r>
              <a:rPr lang="zh-CN" altLang="en-US" sz="1800" dirty="0">
                <a:solidFill>
                  <a:sysClr val="windowText" lastClr="000000"/>
                </a:solidFill>
              </a:rPr>
              <a:t>体系可以帮助用户了解威胁、处置威胁，可参照深信服</a:t>
            </a:r>
            <a:r>
              <a:rPr lang="en-US" altLang="zh-CN" sz="1800" dirty="0">
                <a:solidFill>
                  <a:sysClr val="windowText" lastClr="000000"/>
                </a:solidFill>
              </a:rPr>
              <a:t>BBS</a:t>
            </a:r>
            <a:r>
              <a:rPr lang="zh-CN" altLang="en-US" sz="1800" dirty="0">
                <a:solidFill>
                  <a:sysClr val="windowText" lastClr="000000"/>
                </a:solidFill>
              </a:rPr>
              <a:t>社区；</a:t>
            </a:r>
            <a:endParaRPr lang="en-US" altLang="zh-CN" sz="1800" dirty="0">
              <a:solidFill>
                <a:sysClr val="windowText" lastClr="000000"/>
              </a:solidFill>
            </a:endParaRPr>
          </a:p>
          <a:p>
            <a:pPr marL="0" marR="0" lvl="0" indent="0" algn="l" defTabSz="914400" rtl="0" eaLnBrk="1" fontAlgn="auto" latinLnBrk="0" hangingPunct="1">
              <a:spcBef>
                <a:spcPct val="20000"/>
              </a:spcBef>
              <a:spcAft>
                <a:spcPts val="0"/>
              </a:spcAft>
              <a:buClrTx/>
              <a:buSzTx/>
              <a:buNone/>
              <a:tabLst/>
              <a:defRPr/>
            </a:pPr>
            <a:endParaRPr lang="en-US" altLang="zh-CN" sz="1800" dirty="0">
              <a:solidFill>
                <a:sysClr val="windowText" lastClr="000000"/>
              </a:solidFill>
            </a:endParaRPr>
          </a:p>
          <a:p>
            <a:pPr marL="342900" marR="0" lvl="0" indent="-342900" algn="l" defTabSz="914400" rtl="0" eaLnBrk="1" fontAlgn="auto" latinLnBrk="0" hangingPunct="1">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sysClr val="windowText" lastClr="000000"/>
                </a:solidFill>
                <a:effectLst/>
                <a:uLnTx/>
                <a:uFillTx/>
              </a:rPr>
              <a:t>云端</a:t>
            </a:r>
            <a:r>
              <a:rPr lang="zh-CN" altLang="en-US" sz="1800" dirty="0">
                <a:solidFill>
                  <a:srgbClr val="FF0000"/>
                </a:solidFill>
              </a:rPr>
              <a:t>威胁情报中心</a:t>
            </a:r>
            <a:r>
              <a:rPr kumimoji="0" lang="zh-CN" altLang="en-US" sz="1800" b="0" i="0" u="none" strike="noStrike" kern="1200" cap="none" spc="0" normalizeH="0" baseline="0" noProof="0" dirty="0">
                <a:ln>
                  <a:noFill/>
                </a:ln>
                <a:solidFill>
                  <a:sysClr val="windowText" lastClr="000000"/>
                </a:solidFill>
                <a:effectLst/>
                <a:uLnTx/>
                <a:uFillTx/>
              </a:rPr>
              <a:t>可实时推送新型安全事件，同时帮助客户</a:t>
            </a:r>
            <a:r>
              <a:rPr lang="zh-CN" altLang="en-US" sz="1800" dirty="0">
                <a:solidFill>
                  <a:srgbClr val="FF0000"/>
                </a:solidFill>
              </a:rPr>
              <a:t>溯源分析</a:t>
            </a:r>
            <a:r>
              <a:rPr kumimoji="0" lang="zh-CN" altLang="en-US" sz="1800" b="0" i="0" u="none" strike="noStrike" kern="1200" cap="none" spc="0" normalizeH="0" baseline="0" noProof="0" dirty="0">
                <a:ln>
                  <a:noFill/>
                </a:ln>
                <a:solidFill>
                  <a:sysClr val="windowText" lastClr="000000"/>
                </a:solidFill>
                <a:effectLst/>
                <a:uLnTx/>
                <a:uFillTx/>
              </a:rPr>
              <a:t>；</a:t>
            </a:r>
            <a:endParaRPr kumimoji="0" lang="en-US" altLang="zh-CN" sz="1800" b="0" i="0" u="none" strike="noStrike" kern="1200" cap="none" spc="0" normalizeH="0" baseline="0" noProof="0" dirty="0">
              <a:ln>
                <a:noFill/>
              </a:ln>
              <a:solidFill>
                <a:sysClr val="windowText" lastClr="000000"/>
              </a:solidFill>
              <a:effectLst/>
              <a:uLnTx/>
              <a:uFillTx/>
            </a:endParaRPr>
          </a:p>
          <a:p>
            <a:pPr marL="342900" marR="0" lvl="0" indent="-342900" algn="l" defTabSz="914400" rtl="0" eaLnBrk="1" fontAlgn="auto" latinLnBrk="0" hangingPunct="1">
              <a:spcBef>
                <a:spcPct val="20000"/>
              </a:spcBef>
              <a:spcAft>
                <a:spcPts val="0"/>
              </a:spcAft>
              <a:buClrTx/>
              <a:buSzTx/>
              <a:buFont typeface="Arial" pitchFamily="34" charset="0"/>
              <a:buChar char="•"/>
              <a:tabLst/>
              <a:defRPr/>
            </a:pPr>
            <a:endPar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spcBef>
                <a:spcPct val="20000"/>
              </a:spcBef>
              <a:spcAft>
                <a:spcPts val="0"/>
              </a:spcAft>
              <a:buClrTx/>
              <a:buSzTx/>
              <a:buFont typeface="Arial" pitchFamily="34" charset="0"/>
              <a:buChar char="•"/>
              <a:tabLst/>
              <a:defRPr/>
            </a:pP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HSM</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可作为大数据平台的组件之一，负责</a:t>
            </a:r>
            <a:r>
              <a:rPr lang="zh-CN" altLang="en-US" sz="1800" dirty="0">
                <a:solidFill>
                  <a:srgbClr val="FF0000"/>
                </a:solidFill>
              </a:rPr>
              <a:t>运维管理</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a:t>
            </a:r>
            <a:endPar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494244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0" dirty="0">
                <a:latin typeface="微软雅黑" panose="020B0503020204020204" pitchFamily="34" charset="-122"/>
                <a:ea typeface="微软雅黑" panose="020B0503020204020204" pitchFamily="34" charset="-122"/>
              </a:rPr>
              <a:t>智</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源产品规划</a:t>
            </a:r>
          </a:p>
        </p:txBody>
      </p:sp>
      <p:sp>
        <p:nvSpPr>
          <p:cNvPr id="3" name="文本占位符 2"/>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下一章节</a:t>
            </a:r>
          </a:p>
        </p:txBody>
      </p:sp>
    </p:spTree>
    <p:extLst>
      <p:ext uri="{BB962C8B-B14F-4D97-AF65-F5344CB8AC3E}">
        <p14:creationId xmlns:p14="http://schemas.microsoft.com/office/powerpoint/2010/main" val="547731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a:t>
            </a:r>
            <a:r>
              <a:rPr lang="en-US" altLang="zh-CN" dirty="0"/>
              <a:t>·</a:t>
            </a:r>
            <a:r>
              <a:rPr lang="zh-CN" altLang="en-US" dirty="0"/>
              <a:t>源方案规划构想</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latin typeface="微软雅黑" panose="020B0503020204020204" pitchFamily="34" charset="-122"/>
                <a:ea typeface="微软雅黑" panose="020B0503020204020204" pitchFamily="34" charset="-122"/>
              </a:rPr>
              <a:pPr algn="ctr"/>
              <a:t>27</a:t>
            </a:fld>
            <a:endParaRPr lang="en-US" altLang="zh-CN">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F977F4B3-BA2A-4F39-A427-9B776584EA37}"/>
              </a:ext>
            </a:extLst>
          </p:cNvPr>
          <p:cNvGrpSpPr/>
          <p:nvPr/>
        </p:nvGrpSpPr>
        <p:grpSpPr>
          <a:xfrm>
            <a:off x="338279" y="2766861"/>
            <a:ext cx="3506358" cy="3072831"/>
            <a:chOff x="698497" y="2656024"/>
            <a:chExt cx="3506358" cy="3072831"/>
          </a:xfrm>
        </p:grpSpPr>
        <p:sp>
          <p:nvSpPr>
            <p:cNvPr id="6" name="圆角矩形 18">
              <a:extLst>
                <a:ext uri="{FF2B5EF4-FFF2-40B4-BE49-F238E27FC236}">
                  <a16:creationId xmlns:a16="http://schemas.microsoft.com/office/drawing/2014/main" id="{D987F2A6-E5E7-4EAC-8190-93187B6E12D7}"/>
                </a:ext>
              </a:extLst>
            </p:cNvPr>
            <p:cNvSpPr/>
            <p:nvPr/>
          </p:nvSpPr>
          <p:spPr>
            <a:xfrm>
              <a:off x="698497" y="3259558"/>
              <a:ext cx="3506358" cy="2469297"/>
            </a:xfrm>
            <a:prstGeom prst="roundRect">
              <a:avLst>
                <a:gd name="adj" fmla="val 7050"/>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zh-CN" altLang="en-US" sz="1400" b="1" i="1" dirty="0">
                <a:solidFill>
                  <a:schemeClr val="tx1"/>
                </a:solidFill>
                <a:latin typeface="微软雅黑" pitchFamily="34" charset="-122"/>
                <a:ea typeface="微软雅黑" pitchFamily="34" charset="-122"/>
              </a:endParaRPr>
            </a:p>
          </p:txBody>
        </p:sp>
        <p:sp>
          <p:nvSpPr>
            <p:cNvPr id="7" name="云形 6">
              <a:extLst>
                <a:ext uri="{FF2B5EF4-FFF2-40B4-BE49-F238E27FC236}">
                  <a16:creationId xmlns:a16="http://schemas.microsoft.com/office/drawing/2014/main" id="{86E65021-444A-44CD-BFD1-B720D013A53A}"/>
                </a:ext>
              </a:extLst>
            </p:cNvPr>
            <p:cNvSpPr/>
            <p:nvPr/>
          </p:nvSpPr>
          <p:spPr>
            <a:xfrm>
              <a:off x="1997310" y="2656024"/>
              <a:ext cx="1690692" cy="501706"/>
            </a:xfrm>
            <a:prstGeom prst="cloud">
              <a:avLst/>
            </a:prstGeom>
            <a:solidFill>
              <a:schemeClr val="bg1"/>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17" descr="F:\山石网科\内部文件\icon\新建文件夹\Infranet Icons-0507-17.png">
              <a:extLst>
                <a:ext uri="{FF2B5EF4-FFF2-40B4-BE49-F238E27FC236}">
                  <a16:creationId xmlns:a16="http://schemas.microsoft.com/office/drawing/2014/main" id="{53299A4D-4D69-4B99-8B54-93B28CBB70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940" y="3592634"/>
              <a:ext cx="458129" cy="43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3439310D-D597-4B8B-8B68-3FA4EB20299F}"/>
                </a:ext>
              </a:extLst>
            </p:cNvPr>
            <p:cNvCxnSpPr>
              <a:stCxn id="25" idx="2"/>
              <a:endCxn id="8" idx="0"/>
            </p:cNvCxnSpPr>
            <p:nvPr/>
          </p:nvCxnSpPr>
          <p:spPr>
            <a:xfrm flipH="1">
              <a:off x="2804005" y="3382412"/>
              <a:ext cx="1" cy="210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4" descr="HSM-01.emf">
              <a:extLst>
                <a:ext uri="{FF2B5EF4-FFF2-40B4-BE49-F238E27FC236}">
                  <a16:creationId xmlns:a16="http://schemas.microsoft.com/office/drawing/2014/main" id="{774F26FB-E2DB-4FCD-B1E2-6EAE3E090529}"/>
                </a:ext>
              </a:extLst>
            </p:cNvPr>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322393" y="3665617"/>
              <a:ext cx="793793" cy="2462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a:extLst>
                <a:ext uri="{FF2B5EF4-FFF2-40B4-BE49-F238E27FC236}">
                  <a16:creationId xmlns:a16="http://schemas.microsoft.com/office/drawing/2014/main" id="{1ED54D8D-B1FD-4396-9595-2B6C0D73A650}"/>
                </a:ext>
              </a:extLst>
            </p:cNvPr>
            <p:cNvCxnSpPr>
              <a:cxnSpLocks/>
              <a:stCxn id="8" idx="3"/>
              <a:endCxn id="10" idx="1"/>
            </p:cNvCxnSpPr>
            <p:nvPr/>
          </p:nvCxnSpPr>
          <p:spPr>
            <a:xfrm flipV="1">
              <a:off x="3033069" y="3788762"/>
              <a:ext cx="289324" cy="19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E0DB3E2F-4ACB-497C-A9D7-75EC023E671D}"/>
                </a:ext>
              </a:extLst>
            </p:cNvPr>
            <p:cNvGrpSpPr/>
            <p:nvPr/>
          </p:nvGrpSpPr>
          <p:grpSpPr>
            <a:xfrm>
              <a:off x="2863027" y="4898541"/>
              <a:ext cx="493454" cy="346764"/>
              <a:chOff x="1801132" y="5583238"/>
              <a:chExt cx="1224870" cy="864508"/>
            </a:xfrm>
          </p:grpSpPr>
          <p:pic>
            <p:nvPicPr>
              <p:cNvPr id="35" name="Picture 16" descr="F:\山石网科\内部文件\icon\新建文件夹\Infranet Icons-0507-39.png">
                <a:extLst>
                  <a:ext uri="{FF2B5EF4-FFF2-40B4-BE49-F238E27FC236}">
                    <a16:creationId xmlns:a16="http://schemas.microsoft.com/office/drawing/2014/main" id="{D5840E3F-C549-494E-838C-4050B7DFA1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5" descr="F:\山石网科\内部文件\icon\新建文件夹\Infranet Icons-0507-52.png">
                <a:extLst>
                  <a:ext uri="{FF2B5EF4-FFF2-40B4-BE49-F238E27FC236}">
                    <a16:creationId xmlns:a16="http://schemas.microsoft.com/office/drawing/2014/main" id="{5B0B9904-65DE-420D-904F-12E238A246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a:extLst>
                <a:ext uri="{FF2B5EF4-FFF2-40B4-BE49-F238E27FC236}">
                  <a16:creationId xmlns:a16="http://schemas.microsoft.com/office/drawing/2014/main" id="{7CD6747E-5FD0-4BC5-98E9-767AC6ED8D1C}"/>
                </a:ext>
              </a:extLst>
            </p:cNvPr>
            <p:cNvGrpSpPr/>
            <p:nvPr/>
          </p:nvGrpSpPr>
          <p:grpSpPr>
            <a:xfrm>
              <a:off x="3655234" y="4898541"/>
              <a:ext cx="549621" cy="369333"/>
              <a:chOff x="1801132" y="5583238"/>
              <a:chExt cx="1224870" cy="864508"/>
            </a:xfrm>
          </p:grpSpPr>
          <p:pic>
            <p:nvPicPr>
              <p:cNvPr id="33" name="Picture 16" descr="F:\山石网科\内部文件\icon\新建文件夹\Infranet Icons-0507-39.png">
                <a:extLst>
                  <a:ext uri="{FF2B5EF4-FFF2-40B4-BE49-F238E27FC236}">
                    <a16:creationId xmlns:a16="http://schemas.microsoft.com/office/drawing/2014/main" id="{9BDDD60C-AC45-4F1B-BD31-17E37EAA26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5" descr="F:\山石网科\内部文件\icon\新建文件夹\Infranet Icons-0507-52.png">
                <a:extLst>
                  <a:ext uri="{FF2B5EF4-FFF2-40B4-BE49-F238E27FC236}">
                    <a16:creationId xmlns:a16="http://schemas.microsoft.com/office/drawing/2014/main" id="{09C65DC4-7415-43F2-8887-A1A222CF79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14">
              <a:extLst>
                <a:ext uri="{FF2B5EF4-FFF2-40B4-BE49-F238E27FC236}">
                  <a16:creationId xmlns:a16="http://schemas.microsoft.com/office/drawing/2014/main" id="{B900BD31-DAD0-43A4-8AA4-7B67EAD07F94}"/>
                </a:ext>
              </a:extLst>
            </p:cNvPr>
            <p:cNvSpPr txBox="1"/>
            <p:nvPr/>
          </p:nvSpPr>
          <p:spPr>
            <a:xfrm>
              <a:off x="3188680" y="5006752"/>
              <a:ext cx="826438" cy="369332"/>
            </a:xfrm>
            <a:prstGeom prst="rect">
              <a:avLst/>
            </a:prstGeom>
            <a:noFill/>
          </p:spPr>
          <p:txBody>
            <a:bodyPr wrap="square" rtlCol="0" anchor="ctr">
              <a:spAutoFit/>
            </a:bodyPr>
            <a:lstStyle/>
            <a:p>
              <a:pPr algn="ctr"/>
              <a:r>
                <a:rPr lang="en-US" altLang="zh-CN" dirty="0"/>
                <a:t>…</a:t>
              </a:r>
              <a:endParaRPr lang="zh-CN" altLang="en-US" dirty="0"/>
            </a:p>
          </p:txBody>
        </p:sp>
        <p:grpSp>
          <p:nvGrpSpPr>
            <p:cNvPr id="15" name="组合 14">
              <a:extLst>
                <a:ext uri="{FF2B5EF4-FFF2-40B4-BE49-F238E27FC236}">
                  <a16:creationId xmlns:a16="http://schemas.microsoft.com/office/drawing/2014/main" id="{1A70F444-72EE-4734-8628-90596E903918}"/>
                </a:ext>
              </a:extLst>
            </p:cNvPr>
            <p:cNvGrpSpPr/>
            <p:nvPr/>
          </p:nvGrpSpPr>
          <p:grpSpPr>
            <a:xfrm>
              <a:off x="2014653" y="4898541"/>
              <a:ext cx="549621" cy="369333"/>
              <a:chOff x="1801132" y="5583238"/>
              <a:chExt cx="1224870" cy="864508"/>
            </a:xfrm>
          </p:grpSpPr>
          <p:pic>
            <p:nvPicPr>
              <p:cNvPr id="31" name="Picture 16" descr="F:\山石网科\内部文件\icon\新建文件夹\Infranet Icons-0507-39.png">
                <a:extLst>
                  <a:ext uri="{FF2B5EF4-FFF2-40B4-BE49-F238E27FC236}">
                    <a16:creationId xmlns:a16="http://schemas.microsoft.com/office/drawing/2014/main" id="{8C42E0F3-CBCF-4C9F-A7E5-0EF9D7FB4B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5" descr="F:\山石网科\内部文件\icon\新建文件夹\Infranet Icons-0507-52.png">
                <a:extLst>
                  <a:ext uri="{FF2B5EF4-FFF2-40B4-BE49-F238E27FC236}">
                    <a16:creationId xmlns:a16="http://schemas.microsoft.com/office/drawing/2014/main" id="{EBE70848-2775-4EEB-84BA-AED782FFF4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5">
              <a:extLst>
                <a:ext uri="{FF2B5EF4-FFF2-40B4-BE49-F238E27FC236}">
                  <a16:creationId xmlns:a16="http://schemas.microsoft.com/office/drawing/2014/main" id="{EA163F74-7FEF-4BA7-87E1-46D36EE4B572}"/>
                </a:ext>
              </a:extLst>
            </p:cNvPr>
            <p:cNvGrpSpPr/>
            <p:nvPr/>
          </p:nvGrpSpPr>
          <p:grpSpPr>
            <a:xfrm>
              <a:off x="1166279" y="4898541"/>
              <a:ext cx="549621" cy="369333"/>
              <a:chOff x="1801132" y="5583238"/>
              <a:chExt cx="1224870" cy="864508"/>
            </a:xfrm>
          </p:grpSpPr>
          <p:pic>
            <p:nvPicPr>
              <p:cNvPr id="29" name="Picture 16" descr="F:\山石网科\内部文件\icon\新建文件夹\Infranet Icons-0507-39.png">
                <a:extLst>
                  <a:ext uri="{FF2B5EF4-FFF2-40B4-BE49-F238E27FC236}">
                    <a16:creationId xmlns:a16="http://schemas.microsoft.com/office/drawing/2014/main" id="{5A694181-EFC7-4C61-BDC1-46AE4CD405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5" descr="F:\山石网科\内部文件\icon\新建文件夹\Infranet Icons-0507-52.png">
                <a:extLst>
                  <a:ext uri="{FF2B5EF4-FFF2-40B4-BE49-F238E27FC236}">
                    <a16:creationId xmlns:a16="http://schemas.microsoft.com/office/drawing/2014/main" id="{E071AD8C-8F5D-4E78-A1C4-669FE8B3F4F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图片 4" descr="HSM-01.emf">
              <a:extLst>
                <a:ext uri="{FF2B5EF4-FFF2-40B4-BE49-F238E27FC236}">
                  <a16:creationId xmlns:a16="http://schemas.microsoft.com/office/drawing/2014/main" id="{E080A922-6704-48F1-8588-F9967E6A7346}"/>
                </a:ext>
              </a:extLst>
            </p:cNvPr>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21361" y="4154347"/>
              <a:ext cx="793793" cy="2462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7">
              <a:extLst>
                <a:ext uri="{FF2B5EF4-FFF2-40B4-BE49-F238E27FC236}">
                  <a16:creationId xmlns:a16="http://schemas.microsoft.com/office/drawing/2014/main" id="{BC7C4E76-DAA3-4DB7-91E0-7A8A1AA0BAB2}"/>
                </a:ext>
              </a:extLst>
            </p:cNvPr>
            <p:cNvCxnSpPr>
              <a:cxnSpLocks/>
              <a:stCxn id="17" idx="2"/>
              <a:endCxn id="29" idx="0"/>
            </p:cNvCxnSpPr>
            <p:nvPr/>
          </p:nvCxnSpPr>
          <p:spPr>
            <a:xfrm flipH="1">
              <a:off x="1459458" y="4400636"/>
              <a:ext cx="358800" cy="497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D7C3DC3-641D-4A2A-B47A-26CE6C8D4BFB}"/>
                </a:ext>
              </a:extLst>
            </p:cNvPr>
            <p:cNvCxnSpPr>
              <a:cxnSpLocks/>
              <a:stCxn id="17" idx="2"/>
              <a:endCxn id="31" idx="0"/>
            </p:cNvCxnSpPr>
            <p:nvPr/>
          </p:nvCxnSpPr>
          <p:spPr>
            <a:xfrm>
              <a:off x="1818258" y="4400636"/>
              <a:ext cx="489574" cy="497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EA52616-2262-43A0-AA69-2FDC0BC25A18}"/>
                </a:ext>
              </a:extLst>
            </p:cNvPr>
            <p:cNvCxnSpPr>
              <a:cxnSpLocks/>
              <a:stCxn id="8" idx="2"/>
              <a:endCxn id="36" idx="0"/>
            </p:cNvCxnSpPr>
            <p:nvPr/>
          </p:nvCxnSpPr>
          <p:spPr>
            <a:xfrm>
              <a:off x="2804005" y="4023493"/>
              <a:ext cx="165826" cy="910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84EA0F6-EBFB-4912-8BEC-56D9DE59DBDB}"/>
                </a:ext>
              </a:extLst>
            </p:cNvPr>
            <p:cNvCxnSpPr>
              <a:cxnSpLocks/>
              <a:stCxn id="8" idx="2"/>
              <a:endCxn id="34" idx="0"/>
            </p:cNvCxnSpPr>
            <p:nvPr/>
          </p:nvCxnSpPr>
          <p:spPr>
            <a:xfrm>
              <a:off x="2804005" y="4023493"/>
              <a:ext cx="970190" cy="912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2B89C44-DEB5-4B61-B915-6583796DC5B6}"/>
                </a:ext>
              </a:extLst>
            </p:cNvPr>
            <p:cNvCxnSpPr>
              <a:cxnSpLocks/>
              <a:stCxn id="8" idx="2"/>
              <a:endCxn id="17" idx="0"/>
            </p:cNvCxnSpPr>
            <p:nvPr/>
          </p:nvCxnSpPr>
          <p:spPr>
            <a:xfrm flipH="1">
              <a:off x="1818258" y="4023493"/>
              <a:ext cx="985747" cy="13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37CD2D1-58F2-49B6-B89D-1F774CC61EF6}"/>
                </a:ext>
              </a:extLst>
            </p:cNvPr>
            <p:cNvCxnSpPr>
              <a:cxnSpLocks/>
              <a:stCxn id="8" idx="1"/>
              <a:endCxn id="24" idx="3"/>
            </p:cNvCxnSpPr>
            <p:nvPr/>
          </p:nvCxnSpPr>
          <p:spPr>
            <a:xfrm flipH="1" flipV="1">
              <a:off x="1790634" y="3782851"/>
              <a:ext cx="784306" cy="25213"/>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9" descr="F:\山石网科\内部文件\icon\新建文件夹\Infranet Icons-0507-31.png">
              <a:extLst>
                <a:ext uri="{FF2B5EF4-FFF2-40B4-BE49-F238E27FC236}">
                  <a16:creationId xmlns:a16="http://schemas.microsoft.com/office/drawing/2014/main" id="{0441D565-7D7B-4869-8FE0-86AE4D874BD0}"/>
                </a:ext>
              </a:extLst>
            </p:cNvPr>
            <p:cNvPicPr>
              <a:picLocks noChangeAspect="1" noChangeArrowheads="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510783" y="3551099"/>
              <a:ext cx="279851" cy="4635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descr="HSM-01.emf">
              <a:extLst>
                <a:ext uri="{FF2B5EF4-FFF2-40B4-BE49-F238E27FC236}">
                  <a16:creationId xmlns:a16="http://schemas.microsoft.com/office/drawing/2014/main" id="{25323B69-B2B1-4A89-AD55-2C7375B691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109" y="3136123"/>
              <a:ext cx="793793"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4">
              <a:extLst>
                <a:ext uri="{FF2B5EF4-FFF2-40B4-BE49-F238E27FC236}">
                  <a16:creationId xmlns:a16="http://schemas.microsoft.com/office/drawing/2014/main" id="{A032291C-1A5C-4180-A427-CDFD3D2C998B}"/>
                </a:ext>
              </a:extLst>
            </p:cNvPr>
            <p:cNvSpPr txBox="1"/>
            <p:nvPr/>
          </p:nvSpPr>
          <p:spPr>
            <a:xfrm>
              <a:off x="732574" y="3647218"/>
              <a:ext cx="893526" cy="307777"/>
            </a:xfrm>
            <a:prstGeom prst="rect">
              <a:avLst/>
            </a:prstGeom>
            <a:noFill/>
          </p:spPr>
          <p:txBody>
            <a:bodyPr wrap="square" rtlCol="0">
              <a:spAutoFit/>
            </a:bodyPr>
            <a:lstStyle/>
            <a:p>
              <a:pPr algn="ctr"/>
              <a:r>
                <a:rPr lang="zh-CN" altLang="en-US" sz="1400" dirty="0">
                  <a:latin typeface="微软雅黑" pitchFamily="34" charset="-122"/>
                  <a:ea typeface="微软雅黑" pitchFamily="34" charset="-122"/>
                </a:rPr>
                <a:t>智</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源</a:t>
              </a:r>
            </a:p>
          </p:txBody>
        </p:sp>
        <p:pic>
          <p:nvPicPr>
            <p:cNvPr id="27" name="Picture 7" descr="F:\山石网科\内部文件\icon\新建文件夹\未标题-40.emf">
              <a:extLst>
                <a:ext uri="{FF2B5EF4-FFF2-40B4-BE49-F238E27FC236}">
                  <a16:creationId xmlns:a16="http://schemas.microsoft.com/office/drawing/2014/main" id="{D0FF7C87-D527-464A-984E-4592C8A2DF7E}"/>
                </a:ext>
              </a:extLst>
            </p:cNvPr>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0112" y="5151746"/>
              <a:ext cx="391102" cy="210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文本框 27">
              <a:extLst>
                <a:ext uri="{FF2B5EF4-FFF2-40B4-BE49-F238E27FC236}">
                  <a16:creationId xmlns:a16="http://schemas.microsoft.com/office/drawing/2014/main" id="{61B2D24D-1E50-4E84-904B-83C9C33DBB23}"/>
                </a:ext>
              </a:extLst>
            </p:cNvPr>
            <p:cNvSpPr txBox="1"/>
            <p:nvPr/>
          </p:nvSpPr>
          <p:spPr>
            <a:xfrm>
              <a:off x="2139100" y="5413403"/>
              <a:ext cx="75238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客户</a:t>
              </a:r>
              <a:r>
                <a:rPr lang="en-US" altLang="zh-CN" sz="1400" dirty="0">
                  <a:latin typeface="微软雅黑" panose="020B0503020204020204" pitchFamily="34" charset="-122"/>
                  <a:ea typeface="微软雅黑" panose="020B0503020204020204" pitchFamily="34" charset="-122"/>
                </a:rPr>
                <a:t>A</a:t>
              </a:r>
              <a:endParaRPr lang="zh-CN" altLang="en-US" sz="1400" dirty="0">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D8889A08-6F19-45E9-BAC6-64348C87CD83}"/>
              </a:ext>
            </a:extLst>
          </p:cNvPr>
          <p:cNvGrpSpPr/>
          <p:nvPr/>
        </p:nvGrpSpPr>
        <p:grpSpPr>
          <a:xfrm>
            <a:off x="4217552" y="2759934"/>
            <a:ext cx="3506358" cy="3072831"/>
            <a:chOff x="698497" y="2656024"/>
            <a:chExt cx="3506358" cy="3072831"/>
          </a:xfrm>
        </p:grpSpPr>
        <p:sp>
          <p:nvSpPr>
            <p:cNvPr id="38" name="圆角矩形 18">
              <a:extLst>
                <a:ext uri="{FF2B5EF4-FFF2-40B4-BE49-F238E27FC236}">
                  <a16:creationId xmlns:a16="http://schemas.microsoft.com/office/drawing/2014/main" id="{20F38984-259B-4B07-AE22-49E1BACD61B4}"/>
                </a:ext>
              </a:extLst>
            </p:cNvPr>
            <p:cNvSpPr/>
            <p:nvPr/>
          </p:nvSpPr>
          <p:spPr>
            <a:xfrm>
              <a:off x="698497" y="3259558"/>
              <a:ext cx="3506358" cy="2469297"/>
            </a:xfrm>
            <a:prstGeom prst="roundRect">
              <a:avLst>
                <a:gd name="adj" fmla="val 7050"/>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zh-CN" altLang="en-US" sz="1400" b="1" i="1" dirty="0">
                <a:solidFill>
                  <a:schemeClr val="tx1"/>
                </a:solidFill>
                <a:latin typeface="微软雅黑" pitchFamily="34" charset="-122"/>
                <a:ea typeface="微软雅黑" pitchFamily="34" charset="-122"/>
              </a:endParaRPr>
            </a:p>
          </p:txBody>
        </p:sp>
        <p:sp>
          <p:nvSpPr>
            <p:cNvPr id="39" name="云形 38">
              <a:extLst>
                <a:ext uri="{FF2B5EF4-FFF2-40B4-BE49-F238E27FC236}">
                  <a16:creationId xmlns:a16="http://schemas.microsoft.com/office/drawing/2014/main" id="{298F425B-9624-42C7-BEBE-710C5DA80E01}"/>
                </a:ext>
              </a:extLst>
            </p:cNvPr>
            <p:cNvSpPr/>
            <p:nvPr/>
          </p:nvSpPr>
          <p:spPr>
            <a:xfrm>
              <a:off x="1997310" y="2656024"/>
              <a:ext cx="1690692" cy="501706"/>
            </a:xfrm>
            <a:prstGeom prst="cloud">
              <a:avLst/>
            </a:prstGeom>
            <a:solidFill>
              <a:schemeClr val="bg1"/>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17" descr="F:\山石网科\内部文件\icon\新建文件夹\Infranet Icons-0507-17.png">
              <a:extLst>
                <a:ext uri="{FF2B5EF4-FFF2-40B4-BE49-F238E27FC236}">
                  <a16:creationId xmlns:a16="http://schemas.microsoft.com/office/drawing/2014/main" id="{2D1F248D-1042-4672-BBA0-DA37830001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940" y="3592634"/>
              <a:ext cx="458129" cy="43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直接连接符 40">
              <a:extLst>
                <a:ext uri="{FF2B5EF4-FFF2-40B4-BE49-F238E27FC236}">
                  <a16:creationId xmlns:a16="http://schemas.microsoft.com/office/drawing/2014/main" id="{C5623107-4C25-44E1-9359-39738ED68A71}"/>
                </a:ext>
              </a:extLst>
            </p:cNvPr>
            <p:cNvCxnSpPr>
              <a:stCxn id="57" idx="2"/>
              <a:endCxn id="40" idx="0"/>
            </p:cNvCxnSpPr>
            <p:nvPr/>
          </p:nvCxnSpPr>
          <p:spPr>
            <a:xfrm flipH="1">
              <a:off x="2804005" y="3382412"/>
              <a:ext cx="1" cy="210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图片 4" descr="HSM-01.emf">
              <a:extLst>
                <a:ext uri="{FF2B5EF4-FFF2-40B4-BE49-F238E27FC236}">
                  <a16:creationId xmlns:a16="http://schemas.microsoft.com/office/drawing/2014/main" id="{3DC0ED41-FC5C-4249-A3A0-B1FCDB36C9FE}"/>
                </a:ext>
              </a:extLst>
            </p:cNvPr>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322393" y="3665617"/>
              <a:ext cx="793793" cy="2462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直接连接符 42">
              <a:extLst>
                <a:ext uri="{FF2B5EF4-FFF2-40B4-BE49-F238E27FC236}">
                  <a16:creationId xmlns:a16="http://schemas.microsoft.com/office/drawing/2014/main" id="{AC8FC1BB-1E1F-4499-849E-2E1738246B03}"/>
                </a:ext>
              </a:extLst>
            </p:cNvPr>
            <p:cNvCxnSpPr>
              <a:cxnSpLocks/>
              <a:stCxn id="40" idx="3"/>
              <a:endCxn id="42" idx="1"/>
            </p:cNvCxnSpPr>
            <p:nvPr/>
          </p:nvCxnSpPr>
          <p:spPr>
            <a:xfrm flipV="1">
              <a:off x="3033069" y="3788762"/>
              <a:ext cx="289324" cy="19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139B1946-1999-4565-88AA-FEF8C8A4DC96}"/>
                </a:ext>
              </a:extLst>
            </p:cNvPr>
            <p:cNvGrpSpPr/>
            <p:nvPr/>
          </p:nvGrpSpPr>
          <p:grpSpPr>
            <a:xfrm>
              <a:off x="2863027" y="4898541"/>
              <a:ext cx="493454" cy="346764"/>
              <a:chOff x="1801132" y="5583238"/>
              <a:chExt cx="1224870" cy="864508"/>
            </a:xfrm>
          </p:grpSpPr>
          <p:pic>
            <p:nvPicPr>
              <p:cNvPr id="67" name="Picture 16" descr="F:\山石网科\内部文件\icon\新建文件夹\Infranet Icons-0507-39.png">
                <a:extLst>
                  <a:ext uri="{FF2B5EF4-FFF2-40B4-BE49-F238E27FC236}">
                    <a16:creationId xmlns:a16="http://schemas.microsoft.com/office/drawing/2014/main" id="{458BB34D-8F19-4DDC-8B90-17C51BE689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5" descr="F:\山石网科\内部文件\icon\新建文件夹\Infranet Icons-0507-52.png">
                <a:extLst>
                  <a:ext uri="{FF2B5EF4-FFF2-40B4-BE49-F238E27FC236}">
                    <a16:creationId xmlns:a16="http://schemas.microsoft.com/office/drawing/2014/main" id="{D44CF33E-CF1B-4563-B4A1-D53504E385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组合 44">
              <a:extLst>
                <a:ext uri="{FF2B5EF4-FFF2-40B4-BE49-F238E27FC236}">
                  <a16:creationId xmlns:a16="http://schemas.microsoft.com/office/drawing/2014/main" id="{DAEF4187-C4A6-44E2-AA88-5A5B1FFC4C80}"/>
                </a:ext>
              </a:extLst>
            </p:cNvPr>
            <p:cNvGrpSpPr/>
            <p:nvPr/>
          </p:nvGrpSpPr>
          <p:grpSpPr>
            <a:xfrm>
              <a:off x="3655234" y="4898541"/>
              <a:ext cx="549621" cy="369333"/>
              <a:chOff x="1801132" y="5583238"/>
              <a:chExt cx="1224870" cy="864508"/>
            </a:xfrm>
          </p:grpSpPr>
          <p:pic>
            <p:nvPicPr>
              <p:cNvPr id="65" name="Picture 16" descr="F:\山石网科\内部文件\icon\新建文件夹\Infranet Icons-0507-39.png">
                <a:extLst>
                  <a:ext uri="{FF2B5EF4-FFF2-40B4-BE49-F238E27FC236}">
                    <a16:creationId xmlns:a16="http://schemas.microsoft.com/office/drawing/2014/main" id="{2327591F-361F-4C31-86ED-0000FFB9E4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 descr="F:\山石网科\内部文件\icon\新建文件夹\Infranet Icons-0507-52.png">
                <a:extLst>
                  <a:ext uri="{FF2B5EF4-FFF2-40B4-BE49-F238E27FC236}">
                    <a16:creationId xmlns:a16="http://schemas.microsoft.com/office/drawing/2014/main" id="{F627B867-0F96-448F-B8C0-1D9BB6E503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TextBox 114">
              <a:extLst>
                <a:ext uri="{FF2B5EF4-FFF2-40B4-BE49-F238E27FC236}">
                  <a16:creationId xmlns:a16="http://schemas.microsoft.com/office/drawing/2014/main" id="{A21A742A-605C-4E97-8D0E-E5C6EEB76A07}"/>
                </a:ext>
              </a:extLst>
            </p:cNvPr>
            <p:cNvSpPr txBox="1"/>
            <p:nvPr/>
          </p:nvSpPr>
          <p:spPr>
            <a:xfrm>
              <a:off x="3188680" y="5006752"/>
              <a:ext cx="826438" cy="369332"/>
            </a:xfrm>
            <a:prstGeom prst="rect">
              <a:avLst/>
            </a:prstGeom>
            <a:noFill/>
          </p:spPr>
          <p:txBody>
            <a:bodyPr wrap="square" rtlCol="0" anchor="ctr">
              <a:spAutoFit/>
            </a:bodyPr>
            <a:lstStyle/>
            <a:p>
              <a:pPr algn="ctr"/>
              <a:r>
                <a:rPr lang="en-US" altLang="zh-CN" dirty="0"/>
                <a:t>…</a:t>
              </a:r>
              <a:endParaRPr lang="zh-CN" altLang="en-US" dirty="0"/>
            </a:p>
          </p:txBody>
        </p:sp>
        <p:grpSp>
          <p:nvGrpSpPr>
            <p:cNvPr id="47" name="组合 46">
              <a:extLst>
                <a:ext uri="{FF2B5EF4-FFF2-40B4-BE49-F238E27FC236}">
                  <a16:creationId xmlns:a16="http://schemas.microsoft.com/office/drawing/2014/main" id="{B2151442-69D0-4392-86F6-5C79CF635956}"/>
                </a:ext>
              </a:extLst>
            </p:cNvPr>
            <p:cNvGrpSpPr/>
            <p:nvPr/>
          </p:nvGrpSpPr>
          <p:grpSpPr>
            <a:xfrm>
              <a:off x="2014653" y="4898541"/>
              <a:ext cx="549621" cy="369333"/>
              <a:chOff x="1801132" y="5583238"/>
              <a:chExt cx="1224870" cy="864508"/>
            </a:xfrm>
          </p:grpSpPr>
          <p:pic>
            <p:nvPicPr>
              <p:cNvPr id="63" name="Picture 16" descr="F:\山石网科\内部文件\icon\新建文件夹\Infranet Icons-0507-39.png">
                <a:extLst>
                  <a:ext uri="{FF2B5EF4-FFF2-40B4-BE49-F238E27FC236}">
                    <a16:creationId xmlns:a16="http://schemas.microsoft.com/office/drawing/2014/main" id="{03171C45-5DEF-4069-92BA-BAB7E256B1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5" descr="F:\山石网科\内部文件\icon\新建文件夹\Infranet Icons-0507-52.png">
                <a:extLst>
                  <a:ext uri="{FF2B5EF4-FFF2-40B4-BE49-F238E27FC236}">
                    <a16:creationId xmlns:a16="http://schemas.microsoft.com/office/drawing/2014/main" id="{200F1E35-67A0-4D0C-B996-DC84087E5B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组合 47">
              <a:extLst>
                <a:ext uri="{FF2B5EF4-FFF2-40B4-BE49-F238E27FC236}">
                  <a16:creationId xmlns:a16="http://schemas.microsoft.com/office/drawing/2014/main" id="{9959A790-EBE8-46F2-8206-5D655CC48610}"/>
                </a:ext>
              </a:extLst>
            </p:cNvPr>
            <p:cNvGrpSpPr/>
            <p:nvPr/>
          </p:nvGrpSpPr>
          <p:grpSpPr>
            <a:xfrm>
              <a:off x="1166279" y="4898541"/>
              <a:ext cx="549621" cy="369333"/>
              <a:chOff x="1801132" y="5583238"/>
              <a:chExt cx="1224870" cy="864508"/>
            </a:xfrm>
          </p:grpSpPr>
          <p:pic>
            <p:nvPicPr>
              <p:cNvPr id="61" name="Picture 16" descr="F:\山石网科\内部文件\icon\新建文件夹\Infranet Icons-0507-39.png">
                <a:extLst>
                  <a:ext uri="{FF2B5EF4-FFF2-40B4-BE49-F238E27FC236}">
                    <a16:creationId xmlns:a16="http://schemas.microsoft.com/office/drawing/2014/main" id="{9F8F609D-8732-46E0-8150-71D8103C30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5" descr="F:\山石网科\内部文件\icon\新建文件夹\Infranet Icons-0507-52.png">
                <a:extLst>
                  <a:ext uri="{FF2B5EF4-FFF2-40B4-BE49-F238E27FC236}">
                    <a16:creationId xmlns:a16="http://schemas.microsoft.com/office/drawing/2014/main" id="{69C272F4-D5AA-4514-A40A-DED58896F6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9" name="图片 4" descr="HSM-01.emf">
              <a:extLst>
                <a:ext uri="{FF2B5EF4-FFF2-40B4-BE49-F238E27FC236}">
                  <a16:creationId xmlns:a16="http://schemas.microsoft.com/office/drawing/2014/main" id="{2FCCD215-C006-43BB-BD6F-70FF34ED68BB}"/>
                </a:ext>
              </a:extLst>
            </p:cNvPr>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21361" y="4154347"/>
              <a:ext cx="793793" cy="2462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直接连接符 49">
              <a:extLst>
                <a:ext uri="{FF2B5EF4-FFF2-40B4-BE49-F238E27FC236}">
                  <a16:creationId xmlns:a16="http://schemas.microsoft.com/office/drawing/2014/main" id="{CC8DB784-2A2F-467C-84CA-781C772EB287}"/>
                </a:ext>
              </a:extLst>
            </p:cNvPr>
            <p:cNvCxnSpPr>
              <a:cxnSpLocks/>
              <a:stCxn id="49" idx="2"/>
              <a:endCxn id="61" idx="0"/>
            </p:cNvCxnSpPr>
            <p:nvPr/>
          </p:nvCxnSpPr>
          <p:spPr>
            <a:xfrm flipH="1">
              <a:off x="1459458" y="4400636"/>
              <a:ext cx="358800" cy="497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E54DFC8-D010-44DB-BFC1-5A3C57778D64}"/>
                </a:ext>
              </a:extLst>
            </p:cNvPr>
            <p:cNvCxnSpPr>
              <a:cxnSpLocks/>
              <a:stCxn id="49" idx="2"/>
              <a:endCxn id="63" idx="0"/>
            </p:cNvCxnSpPr>
            <p:nvPr/>
          </p:nvCxnSpPr>
          <p:spPr>
            <a:xfrm>
              <a:off x="1818258" y="4400636"/>
              <a:ext cx="489574" cy="497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717FE40-7925-4489-90B4-6AB850CD4F4F}"/>
                </a:ext>
              </a:extLst>
            </p:cNvPr>
            <p:cNvCxnSpPr>
              <a:cxnSpLocks/>
              <a:stCxn id="40" idx="2"/>
              <a:endCxn id="68" idx="0"/>
            </p:cNvCxnSpPr>
            <p:nvPr/>
          </p:nvCxnSpPr>
          <p:spPr>
            <a:xfrm>
              <a:off x="2804005" y="4023493"/>
              <a:ext cx="165826" cy="910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E4D9831-2FDC-4A45-AE7E-4A0B2EB7A6F5}"/>
                </a:ext>
              </a:extLst>
            </p:cNvPr>
            <p:cNvCxnSpPr>
              <a:cxnSpLocks/>
              <a:stCxn id="40" idx="2"/>
              <a:endCxn id="66" idx="0"/>
            </p:cNvCxnSpPr>
            <p:nvPr/>
          </p:nvCxnSpPr>
          <p:spPr>
            <a:xfrm>
              <a:off x="2804005" y="4023493"/>
              <a:ext cx="970190" cy="912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B90D2B32-96B7-4F10-9608-5152219BB830}"/>
                </a:ext>
              </a:extLst>
            </p:cNvPr>
            <p:cNvCxnSpPr>
              <a:cxnSpLocks/>
              <a:stCxn id="40" idx="2"/>
              <a:endCxn id="49" idx="0"/>
            </p:cNvCxnSpPr>
            <p:nvPr/>
          </p:nvCxnSpPr>
          <p:spPr>
            <a:xfrm flipH="1">
              <a:off x="1818258" y="4023493"/>
              <a:ext cx="985747" cy="13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384F4F2-96A1-437E-90C9-31831263CD84}"/>
                </a:ext>
              </a:extLst>
            </p:cNvPr>
            <p:cNvCxnSpPr>
              <a:cxnSpLocks/>
              <a:stCxn id="40" idx="1"/>
              <a:endCxn id="56" idx="3"/>
            </p:cNvCxnSpPr>
            <p:nvPr/>
          </p:nvCxnSpPr>
          <p:spPr>
            <a:xfrm flipH="1" flipV="1">
              <a:off x="1790634" y="3782851"/>
              <a:ext cx="784306" cy="25213"/>
            </a:xfrm>
            <a:prstGeom prst="line">
              <a:avLst/>
            </a:prstGeom>
          </p:spPr>
          <p:style>
            <a:lnRef idx="1">
              <a:schemeClr val="accent1"/>
            </a:lnRef>
            <a:fillRef idx="0">
              <a:schemeClr val="accent1"/>
            </a:fillRef>
            <a:effectRef idx="0">
              <a:schemeClr val="accent1"/>
            </a:effectRef>
            <a:fontRef idx="minor">
              <a:schemeClr val="tx1"/>
            </a:fontRef>
          </p:style>
        </p:cxnSp>
        <p:pic>
          <p:nvPicPr>
            <p:cNvPr id="56" name="Picture 9" descr="F:\山石网科\内部文件\icon\新建文件夹\Infranet Icons-0507-31.png">
              <a:extLst>
                <a:ext uri="{FF2B5EF4-FFF2-40B4-BE49-F238E27FC236}">
                  <a16:creationId xmlns:a16="http://schemas.microsoft.com/office/drawing/2014/main" id="{18DFAF16-A367-46A8-B296-8A39342ADB65}"/>
                </a:ext>
              </a:extLst>
            </p:cNvPr>
            <p:cNvPicPr>
              <a:picLocks noChangeAspect="1" noChangeArrowheads="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510783" y="3551099"/>
              <a:ext cx="279851" cy="4635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4" descr="HSM-01.emf">
              <a:extLst>
                <a:ext uri="{FF2B5EF4-FFF2-40B4-BE49-F238E27FC236}">
                  <a16:creationId xmlns:a16="http://schemas.microsoft.com/office/drawing/2014/main" id="{63FC7351-BEA2-48C7-B717-5E79ADB7C6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109" y="3136123"/>
              <a:ext cx="793793"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4">
              <a:extLst>
                <a:ext uri="{FF2B5EF4-FFF2-40B4-BE49-F238E27FC236}">
                  <a16:creationId xmlns:a16="http://schemas.microsoft.com/office/drawing/2014/main" id="{6963A39B-6CEC-4971-B903-E189D0D86E43}"/>
                </a:ext>
              </a:extLst>
            </p:cNvPr>
            <p:cNvSpPr txBox="1"/>
            <p:nvPr/>
          </p:nvSpPr>
          <p:spPr>
            <a:xfrm>
              <a:off x="732574" y="3647218"/>
              <a:ext cx="893526" cy="307777"/>
            </a:xfrm>
            <a:prstGeom prst="rect">
              <a:avLst/>
            </a:prstGeom>
            <a:noFill/>
          </p:spPr>
          <p:txBody>
            <a:bodyPr wrap="square" rtlCol="0">
              <a:spAutoFit/>
            </a:bodyPr>
            <a:lstStyle/>
            <a:p>
              <a:pPr algn="ctr"/>
              <a:r>
                <a:rPr lang="zh-CN" altLang="en-US" sz="1400" dirty="0">
                  <a:latin typeface="微软雅黑" pitchFamily="34" charset="-122"/>
                  <a:ea typeface="微软雅黑" pitchFamily="34" charset="-122"/>
                </a:rPr>
                <a:t>智</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源</a:t>
              </a:r>
            </a:p>
          </p:txBody>
        </p:sp>
        <p:pic>
          <p:nvPicPr>
            <p:cNvPr id="59" name="Picture 7" descr="F:\山石网科\内部文件\icon\新建文件夹\未标题-40.emf">
              <a:extLst>
                <a:ext uri="{FF2B5EF4-FFF2-40B4-BE49-F238E27FC236}">
                  <a16:creationId xmlns:a16="http://schemas.microsoft.com/office/drawing/2014/main" id="{34B0E6EA-AB8A-4C04-9C2A-FC12EFB25A54}"/>
                </a:ext>
              </a:extLst>
            </p:cNvPr>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0112" y="5151746"/>
              <a:ext cx="391102" cy="210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文本框 59">
              <a:extLst>
                <a:ext uri="{FF2B5EF4-FFF2-40B4-BE49-F238E27FC236}">
                  <a16:creationId xmlns:a16="http://schemas.microsoft.com/office/drawing/2014/main" id="{5DFB6298-0846-494B-BAC5-AFEE33A60C94}"/>
                </a:ext>
              </a:extLst>
            </p:cNvPr>
            <p:cNvSpPr txBox="1"/>
            <p:nvPr/>
          </p:nvSpPr>
          <p:spPr>
            <a:xfrm>
              <a:off x="2139100" y="5413403"/>
              <a:ext cx="75238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客户</a:t>
              </a:r>
              <a:r>
                <a:rPr lang="en-US" altLang="zh-CN" sz="1400" dirty="0">
                  <a:latin typeface="微软雅黑" panose="020B0503020204020204" pitchFamily="34" charset="-122"/>
                  <a:ea typeface="微软雅黑" panose="020B0503020204020204" pitchFamily="34" charset="-122"/>
                </a:rPr>
                <a:t>C</a:t>
              </a:r>
              <a:endParaRPr lang="zh-CN" altLang="en-US" sz="1400" dirty="0">
                <a:latin typeface="微软雅黑" panose="020B0503020204020204" pitchFamily="34" charset="-122"/>
                <a:ea typeface="微软雅黑" panose="020B0503020204020204" pitchFamily="34" charset="-122"/>
              </a:endParaRPr>
            </a:p>
          </p:txBody>
        </p:sp>
      </p:grpSp>
      <p:grpSp>
        <p:nvGrpSpPr>
          <p:cNvPr id="69" name="组合 68">
            <a:extLst>
              <a:ext uri="{FF2B5EF4-FFF2-40B4-BE49-F238E27FC236}">
                <a16:creationId xmlns:a16="http://schemas.microsoft.com/office/drawing/2014/main" id="{1C9217F8-A301-44F1-8CF3-234839061019}"/>
              </a:ext>
            </a:extLst>
          </p:cNvPr>
          <p:cNvGrpSpPr/>
          <p:nvPr/>
        </p:nvGrpSpPr>
        <p:grpSpPr>
          <a:xfrm>
            <a:off x="8096825" y="2766861"/>
            <a:ext cx="3506358" cy="3072831"/>
            <a:chOff x="698497" y="2656024"/>
            <a:chExt cx="3506358" cy="3072831"/>
          </a:xfrm>
        </p:grpSpPr>
        <p:sp>
          <p:nvSpPr>
            <p:cNvPr id="70" name="圆角矩形 18">
              <a:extLst>
                <a:ext uri="{FF2B5EF4-FFF2-40B4-BE49-F238E27FC236}">
                  <a16:creationId xmlns:a16="http://schemas.microsoft.com/office/drawing/2014/main" id="{F193A94C-7B0E-4F11-B9BF-DC00244ED301}"/>
                </a:ext>
              </a:extLst>
            </p:cNvPr>
            <p:cNvSpPr/>
            <p:nvPr/>
          </p:nvSpPr>
          <p:spPr>
            <a:xfrm>
              <a:off x="698497" y="3259558"/>
              <a:ext cx="3506358" cy="2469297"/>
            </a:xfrm>
            <a:prstGeom prst="roundRect">
              <a:avLst>
                <a:gd name="adj" fmla="val 7050"/>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zh-CN" altLang="en-US" sz="1400" b="1" i="1" dirty="0">
                <a:solidFill>
                  <a:schemeClr val="tx1"/>
                </a:solidFill>
                <a:latin typeface="微软雅黑" pitchFamily="34" charset="-122"/>
                <a:ea typeface="微软雅黑" pitchFamily="34" charset="-122"/>
              </a:endParaRPr>
            </a:p>
          </p:txBody>
        </p:sp>
        <p:sp>
          <p:nvSpPr>
            <p:cNvPr id="71" name="云形 70">
              <a:extLst>
                <a:ext uri="{FF2B5EF4-FFF2-40B4-BE49-F238E27FC236}">
                  <a16:creationId xmlns:a16="http://schemas.microsoft.com/office/drawing/2014/main" id="{76716EE1-C2F3-4526-BA12-BF97FB01C718}"/>
                </a:ext>
              </a:extLst>
            </p:cNvPr>
            <p:cNvSpPr/>
            <p:nvPr/>
          </p:nvSpPr>
          <p:spPr>
            <a:xfrm>
              <a:off x="1997310" y="2656024"/>
              <a:ext cx="1690692" cy="501706"/>
            </a:xfrm>
            <a:prstGeom prst="cloud">
              <a:avLst/>
            </a:prstGeom>
            <a:solidFill>
              <a:schemeClr val="bg1"/>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2" name="Picture 17" descr="F:\山石网科\内部文件\icon\新建文件夹\Infranet Icons-0507-17.png">
              <a:extLst>
                <a:ext uri="{FF2B5EF4-FFF2-40B4-BE49-F238E27FC236}">
                  <a16:creationId xmlns:a16="http://schemas.microsoft.com/office/drawing/2014/main" id="{78884A28-6CB4-48E9-99FB-6BD9B17B65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940" y="3592634"/>
              <a:ext cx="458129" cy="43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直接连接符 72">
              <a:extLst>
                <a:ext uri="{FF2B5EF4-FFF2-40B4-BE49-F238E27FC236}">
                  <a16:creationId xmlns:a16="http://schemas.microsoft.com/office/drawing/2014/main" id="{C36A285D-A356-4A23-8498-9951B15E1A05}"/>
                </a:ext>
              </a:extLst>
            </p:cNvPr>
            <p:cNvCxnSpPr>
              <a:stCxn id="89" idx="2"/>
              <a:endCxn id="72" idx="0"/>
            </p:cNvCxnSpPr>
            <p:nvPr/>
          </p:nvCxnSpPr>
          <p:spPr>
            <a:xfrm flipH="1">
              <a:off x="2804005" y="3382412"/>
              <a:ext cx="1" cy="210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图片 4" descr="HSM-01.emf">
              <a:extLst>
                <a:ext uri="{FF2B5EF4-FFF2-40B4-BE49-F238E27FC236}">
                  <a16:creationId xmlns:a16="http://schemas.microsoft.com/office/drawing/2014/main" id="{FCCE5B21-2196-4B98-9991-583A44C14FA7}"/>
                </a:ext>
              </a:extLst>
            </p:cNvPr>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322393" y="3665617"/>
              <a:ext cx="793793" cy="2462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5" name="直接连接符 74">
              <a:extLst>
                <a:ext uri="{FF2B5EF4-FFF2-40B4-BE49-F238E27FC236}">
                  <a16:creationId xmlns:a16="http://schemas.microsoft.com/office/drawing/2014/main" id="{CDD72292-2AF2-4AF1-888C-554F9EB9E367}"/>
                </a:ext>
              </a:extLst>
            </p:cNvPr>
            <p:cNvCxnSpPr>
              <a:cxnSpLocks/>
              <a:stCxn id="72" idx="3"/>
              <a:endCxn id="74" idx="1"/>
            </p:cNvCxnSpPr>
            <p:nvPr/>
          </p:nvCxnSpPr>
          <p:spPr>
            <a:xfrm flipV="1">
              <a:off x="3033069" y="3788762"/>
              <a:ext cx="289324" cy="19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BF12044F-12F8-4581-9675-44E642A6E109}"/>
                </a:ext>
              </a:extLst>
            </p:cNvPr>
            <p:cNvGrpSpPr/>
            <p:nvPr/>
          </p:nvGrpSpPr>
          <p:grpSpPr>
            <a:xfrm>
              <a:off x="2863027" y="4898541"/>
              <a:ext cx="493454" cy="346764"/>
              <a:chOff x="1801132" y="5583238"/>
              <a:chExt cx="1224870" cy="864508"/>
            </a:xfrm>
          </p:grpSpPr>
          <p:pic>
            <p:nvPicPr>
              <p:cNvPr id="99" name="Picture 16" descr="F:\山石网科\内部文件\icon\新建文件夹\Infranet Icons-0507-39.png">
                <a:extLst>
                  <a:ext uri="{FF2B5EF4-FFF2-40B4-BE49-F238E27FC236}">
                    <a16:creationId xmlns:a16="http://schemas.microsoft.com/office/drawing/2014/main" id="{77F73133-EB67-482F-87BE-3A99611D59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5" descr="F:\山石网科\内部文件\icon\新建文件夹\Infranet Icons-0507-52.png">
                <a:extLst>
                  <a:ext uri="{FF2B5EF4-FFF2-40B4-BE49-F238E27FC236}">
                    <a16:creationId xmlns:a16="http://schemas.microsoft.com/office/drawing/2014/main" id="{C6DD8146-E823-4C66-BD31-64F58B0AE0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组合 76">
              <a:extLst>
                <a:ext uri="{FF2B5EF4-FFF2-40B4-BE49-F238E27FC236}">
                  <a16:creationId xmlns:a16="http://schemas.microsoft.com/office/drawing/2014/main" id="{697CD758-9FC2-4980-8632-BAE89858F8C4}"/>
                </a:ext>
              </a:extLst>
            </p:cNvPr>
            <p:cNvGrpSpPr/>
            <p:nvPr/>
          </p:nvGrpSpPr>
          <p:grpSpPr>
            <a:xfrm>
              <a:off x="3655234" y="4898541"/>
              <a:ext cx="549621" cy="369333"/>
              <a:chOff x="1801132" y="5583238"/>
              <a:chExt cx="1224870" cy="864508"/>
            </a:xfrm>
          </p:grpSpPr>
          <p:pic>
            <p:nvPicPr>
              <p:cNvPr id="97" name="Picture 16" descr="F:\山石网科\内部文件\icon\新建文件夹\Infranet Icons-0507-39.png">
                <a:extLst>
                  <a:ext uri="{FF2B5EF4-FFF2-40B4-BE49-F238E27FC236}">
                    <a16:creationId xmlns:a16="http://schemas.microsoft.com/office/drawing/2014/main" id="{F0D8EF5C-D1FD-460B-8916-218B7B7878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5" descr="F:\山石网科\内部文件\icon\新建文件夹\Infranet Icons-0507-52.png">
                <a:extLst>
                  <a:ext uri="{FF2B5EF4-FFF2-40B4-BE49-F238E27FC236}">
                    <a16:creationId xmlns:a16="http://schemas.microsoft.com/office/drawing/2014/main" id="{4AA6ACD0-9EF7-4E4B-897F-F07F218AEA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 name="TextBox 114">
              <a:extLst>
                <a:ext uri="{FF2B5EF4-FFF2-40B4-BE49-F238E27FC236}">
                  <a16:creationId xmlns:a16="http://schemas.microsoft.com/office/drawing/2014/main" id="{9B68ABCB-2586-41B8-BC31-E79429F5B011}"/>
                </a:ext>
              </a:extLst>
            </p:cNvPr>
            <p:cNvSpPr txBox="1"/>
            <p:nvPr/>
          </p:nvSpPr>
          <p:spPr>
            <a:xfrm>
              <a:off x="3188680" y="5006752"/>
              <a:ext cx="826438" cy="369332"/>
            </a:xfrm>
            <a:prstGeom prst="rect">
              <a:avLst/>
            </a:prstGeom>
            <a:noFill/>
          </p:spPr>
          <p:txBody>
            <a:bodyPr wrap="square" rtlCol="0" anchor="ctr">
              <a:spAutoFit/>
            </a:bodyPr>
            <a:lstStyle/>
            <a:p>
              <a:pPr algn="ctr"/>
              <a:r>
                <a:rPr lang="en-US" altLang="zh-CN" dirty="0"/>
                <a:t>…</a:t>
              </a:r>
              <a:endParaRPr lang="zh-CN" altLang="en-US" dirty="0"/>
            </a:p>
          </p:txBody>
        </p:sp>
        <p:grpSp>
          <p:nvGrpSpPr>
            <p:cNvPr id="79" name="组合 78">
              <a:extLst>
                <a:ext uri="{FF2B5EF4-FFF2-40B4-BE49-F238E27FC236}">
                  <a16:creationId xmlns:a16="http://schemas.microsoft.com/office/drawing/2014/main" id="{ED136D82-63EA-424E-8B9F-E0BF9F0F2F7D}"/>
                </a:ext>
              </a:extLst>
            </p:cNvPr>
            <p:cNvGrpSpPr/>
            <p:nvPr/>
          </p:nvGrpSpPr>
          <p:grpSpPr>
            <a:xfrm>
              <a:off x="2014653" y="4898541"/>
              <a:ext cx="549621" cy="369333"/>
              <a:chOff x="1801132" y="5583238"/>
              <a:chExt cx="1224870" cy="864508"/>
            </a:xfrm>
          </p:grpSpPr>
          <p:pic>
            <p:nvPicPr>
              <p:cNvPr id="95" name="Picture 16" descr="F:\山石网科\内部文件\icon\新建文件夹\Infranet Icons-0507-39.png">
                <a:extLst>
                  <a:ext uri="{FF2B5EF4-FFF2-40B4-BE49-F238E27FC236}">
                    <a16:creationId xmlns:a16="http://schemas.microsoft.com/office/drawing/2014/main" id="{B1A6762C-698C-4823-8D41-ED9E293898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5" descr="F:\山石网科\内部文件\icon\新建文件夹\Infranet Icons-0507-52.png">
                <a:extLst>
                  <a:ext uri="{FF2B5EF4-FFF2-40B4-BE49-F238E27FC236}">
                    <a16:creationId xmlns:a16="http://schemas.microsoft.com/office/drawing/2014/main" id="{81C3BFE8-C89E-4AC5-98D8-281D93390F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组合 79">
              <a:extLst>
                <a:ext uri="{FF2B5EF4-FFF2-40B4-BE49-F238E27FC236}">
                  <a16:creationId xmlns:a16="http://schemas.microsoft.com/office/drawing/2014/main" id="{29FABBB1-BD4F-4150-B2BA-FD477F9D6DF4}"/>
                </a:ext>
              </a:extLst>
            </p:cNvPr>
            <p:cNvGrpSpPr/>
            <p:nvPr/>
          </p:nvGrpSpPr>
          <p:grpSpPr>
            <a:xfrm>
              <a:off x="1166279" y="4898541"/>
              <a:ext cx="549621" cy="369333"/>
              <a:chOff x="1801132" y="5583238"/>
              <a:chExt cx="1224870" cy="864508"/>
            </a:xfrm>
          </p:grpSpPr>
          <p:pic>
            <p:nvPicPr>
              <p:cNvPr id="93" name="Picture 16" descr="F:\山石网科\内部文件\icon\新建文件夹\Infranet Icons-0507-39.png">
                <a:extLst>
                  <a:ext uri="{FF2B5EF4-FFF2-40B4-BE49-F238E27FC236}">
                    <a16:creationId xmlns:a16="http://schemas.microsoft.com/office/drawing/2014/main" id="{3C8CEC0B-4155-4032-9DFB-B6C4C3CFFF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02" y="5583238"/>
                <a:ext cx="1143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5" descr="F:\山石网科\内部文件\icon\新建文件夹\Infranet Icons-0507-52.png">
                <a:extLst>
                  <a:ext uri="{FF2B5EF4-FFF2-40B4-BE49-F238E27FC236}">
                    <a16:creationId xmlns:a16="http://schemas.microsoft.com/office/drawing/2014/main" id="{562FDD77-191D-462A-B6B9-BACC20C8D8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1132" y="5671458"/>
                <a:ext cx="530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 name="图片 4" descr="HSM-01.emf">
              <a:extLst>
                <a:ext uri="{FF2B5EF4-FFF2-40B4-BE49-F238E27FC236}">
                  <a16:creationId xmlns:a16="http://schemas.microsoft.com/office/drawing/2014/main" id="{A050E183-EFEB-46DA-AD45-52402E398433}"/>
                </a:ext>
              </a:extLst>
            </p:cNvPr>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21361" y="4154347"/>
              <a:ext cx="793793" cy="2462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直接连接符 81">
              <a:extLst>
                <a:ext uri="{FF2B5EF4-FFF2-40B4-BE49-F238E27FC236}">
                  <a16:creationId xmlns:a16="http://schemas.microsoft.com/office/drawing/2014/main" id="{7F4E1F82-4E2E-4C8B-A2EF-A9AEFA314141}"/>
                </a:ext>
              </a:extLst>
            </p:cNvPr>
            <p:cNvCxnSpPr>
              <a:cxnSpLocks/>
              <a:stCxn id="81" idx="2"/>
              <a:endCxn id="93" idx="0"/>
            </p:cNvCxnSpPr>
            <p:nvPr/>
          </p:nvCxnSpPr>
          <p:spPr>
            <a:xfrm flipH="1">
              <a:off x="1459458" y="4400636"/>
              <a:ext cx="358800" cy="497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819167FA-DDC9-4320-B1F9-569E7DAF935D}"/>
                </a:ext>
              </a:extLst>
            </p:cNvPr>
            <p:cNvCxnSpPr>
              <a:cxnSpLocks/>
              <a:stCxn id="81" idx="2"/>
              <a:endCxn id="95" idx="0"/>
            </p:cNvCxnSpPr>
            <p:nvPr/>
          </p:nvCxnSpPr>
          <p:spPr>
            <a:xfrm>
              <a:off x="1818258" y="4400636"/>
              <a:ext cx="489574" cy="497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9BE8240-23B1-419B-A7B2-3D078B00E970}"/>
                </a:ext>
              </a:extLst>
            </p:cNvPr>
            <p:cNvCxnSpPr>
              <a:cxnSpLocks/>
              <a:stCxn id="72" idx="2"/>
              <a:endCxn id="100" idx="0"/>
            </p:cNvCxnSpPr>
            <p:nvPr/>
          </p:nvCxnSpPr>
          <p:spPr>
            <a:xfrm>
              <a:off x="2804005" y="4023493"/>
              <a:ext cx="165826" cy="910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EEFC99BC-1A2B-42AF-9170-9E30F4EBE1F5}"/>
                </a:ext>
              </a:extLst>
            </p:cNvPr>
            <p:cNvCxnSpPr>
              <a:cxnSpLocks/>
              <a:stCxn id="72" idx="2"/>
              <a:endCxn id="98" idx="0"/>
            </p:cNvCxnSpPr>
            <p:nvPr/>
          </p:nvCxnSpPr>
          <p:spPr>
            <a:xfrm>
              <a:off x="2804005" y="4023493"/>
              <a:ext cx="970190" cy="912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8E3DE31-968B-4A4F-95D6-BC00D62C1310}"/>
                </a:ext>
              </a:extLst>
            </p:cNvPr>
            <p:cNvCxnSpPr>
              <a:cxnSpLocks/>
              <a:stCxn id="72" idx="2"/>
              <a:endCxn id="81" idx="0"/>
            </p:cNvCxnSpPr>
            <p:nvPr/>
          </p:nvCxnSpPr>
          <p:spPr>
            <a:xfrm flipH="1">
              <a:off x="1818258" y="4023493"/>
              <a:ext cx="985747" cy="130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995647C5-9499-4FB4-88C3-F22C5FC355D5}"/>
                </a:ext>
              </a:extLst>
            </p:cNvPr>
            <p:cNvCxnSpPr>
              <a:cxnSpLocks/>
              <a:stCxn id="72" idx="1"/>
              <a:endCxn id="88" idx="3"/>
            </p:cNvCxnSpPr>
            <p:nvPr/>
          </p:nvCxnSpPr>
          <p:spPr>
            <a:xfrm flipH="1" flipV="1">
              <a:off x="1790634" y="3782851"/>
              <a:ext cx="784306" cy="25213"/>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Picture 9" descr="F:\山石网科\内部文件\icon\新建文件夹\Infranet Icons-0507-31.png">
              <a:extLst>
                <a:ext uri="{FF2B5EF4-FFF2-40B4-BE49-F238E27FC236}">
                  <a16:creationId xmlns:a16="http://schemas.microsoft.com/office/drawing/2014/main" id="{1E6D33D5-FEE1-475B-9034-C2FBB3AB01B2}"/>
                </a:ext>
              </a:extLst>
            </p:cNvPr>
            <p:cNvPicPr>
              <a:picLocks noChangeAspect="1" noChangeArrowheads="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510783" y="3551099"/>
              <a:ext cx="279851" cy="4635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4" descr="HSM-01.emf">
              <a:extLst>
                <a:ext uri="{FF2B5EF4-FFF2-40B4-BE49-F238E27FC236}">
                  <a16:creationId xmlns:a16="http://schemas.microsoft.com/office/drawing/2014/main" id="{695D2A0A-E904-4FE9-88CD-17242E67A90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109" y="3136123"/>
              <a:ext cx="793793"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94">
              <a:extLst>
                <a:ext uri="{FF2B5EF4-FFF2-40B4-BE49-F238E27FC236}">
                  <a16:creationId xmlns:a16="http://schemas.microsoft.com/office/drawing/2014/main" id="{A2A934A7-B1B2-44A8-8468-FBE5FF7EFFD2}"/>
                </a:ext>
              </a:extLst>
            </p:cNvPr>
            <p:cNvSpPr txBox="1"/>
            <p:nvPr/>
          </p:nvSpPr>
          <p:spPr>
            <a:xfrm>
              <a:off x="732574" y="3647218"/>
              <a:ext cx="893526" cy="307777"/>
            </a:xfrm>
            <a:prstGeom prst="rect">
              <a:avLst/>
            </a:prstGeom>
            <a:noFill/>
          </p:spPr>
          <p:txBody>
            <a:bodyPr wrap="square" rtlCol="0">
              <a:spAutoFit/>
            </a:bodyPr>
            <a:lstStyle/>
            <a:p>
              <a:pPr algn="ctr"/>
              <a:r>
                <a:rPr lang="zh-CN" altLang="en-US" sz="1400" dirty="0">
                  <a:latin typeface="微软雅黑" pitchFamily="34" charset="-122"/>
                  <a:ea typeface="微软雅黑" pitchFamily="34" charset="-122"/>
                </a:rPr>
                <a:t>智</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源</a:t>
              </a:r>
            </a:p>
          </p:txBody>
        </p:sp>
        <p:pic>
          <p:nvPicPr>
            <p:cNvPr id="91" name="Picture 7" descr="F:\山石网科\内部文件\icon\新建文件夹\未标题-40.emf">
              <a:extLst>
                <a:ext uri="{FF2B5EF4-FFF2-40B4-BE49-F238E27FC236}">
                  <a16:creationId xmlns:a16="http://schemas.microsoft.com/office/drawing/2014/main" id="{04F9BAF4-A1BE-45F5-B48A-1D3EBA3F75B2}"/>
                </a:ext>
              </a:extLst>
            </p:cNvPr>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0112" y="5151746"/>
              <a:ext cx="391102" cy="210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文本框 91">
              <a:extLst>
                <a:ext uri="{FF2B5EF4-FFF2-40B4-BE49-F238E27FC236}">
                  <a16:creationId xmlns:a16="http://schemas.microsoft.com/office/drawing/2014/main" id="{E3391C90-4126-49F8-8C97-5DF3BF8B0E14}"/>
                </a:ext>
              </a:extLst>
            </p:cNvPr>
            <p:cNvSpPr txBox="1"/>
            <p:nvPr/>
          </p:nvSpPr>
          <p:spPr>
            <a:xfrm>
              <a:off x="2139100" y="5413403"/>
              <a:ext cx="75238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客户</a:t>
              </a:r>
              <a:r>
                <a:rPr lang="en-US" altLang="zh-CN" sz="1400" dirty="0">
                  <a:latin typeface="微软雅黑" panose="020B0503020204020204" pitchFamily="34" charset="-122"/>
                  <a:ea typeface="微软雅黑" panose="020B0503020204020204" pitchFamily="34" charset="-122"/>
                </a:rPr>
                <a:t>N</a:t>
              </a:r>
              <a:endParaRPr lang="zh-CN" altLang="en-US" sz="1400" dirty="0">
                <a:latin typeface="微软雅黑" panose="020B0503020204020204" pitchFamily="34" charset="-122"/>
                <a:ea typeface="微软雅黑" panose="020B0503020204020204" pitchFamily="34" charset="-122"/>
              </a:endParaRPr>
            </a:p>
          </p:txBody>
        </p:sp>
      </p:grpSp>
      <p:pic>
        <p:nvPicPr>
          <p:cNvPr id="101" name="Picture 9" descr="F:\山石网科\内部文件\icon\新建文件夹\Infranet Icons-0507-31.png">
            <a:extLst>
              <a:ext uri="{FF2B5EF4-FFF2-40B4-BE49-F238E27FC236}">
                <a16:creationId xmlns:a16="http://schemas.microsoft.com/office/drawing/2014/main" id="{FD46DC95-6944-47B8-9C0E-260A09BCDDC1}"/>
              </a:ext>
            </a:extLst>
          </p:cNvPr>
          <p:cNvPicPr>
            <a:picLocks noChangeAspect="1" noChangeArrowheads="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30258" y="1435983"/>
            <a:ext cx="279851" cy="4635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直接连接符 101">
            <a:extLst>
              <a:ext uri="{FF2B5EF4-FFF2-40B4-BE49-F238E27FC236}">
                <a16:creationId xmlns:a16="http://schemas.microsoft.com/office/drawing/2014/main" id="{95B7CD99-7667-4FA0-B09F-6DF1861192F1}"/>
              </a:ext>
            </a:extLst>
          </p:cNvPr>
          <p:cNvCxnSpPr>
            <a:stCxn id="24" idx="3"/>
            <a:endCxn id="101" idx="2"/>
          </p:cNvCxnSpPr>
          <p:nvPr/>
        </p:nvCxnSpPr>
        <p:spPr>
          <a:xfrm flipV="1">
            <a:off x="1430416" y="1899487"/>
            <a:ext cx="4739768" cy="1994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6F8306EA-A8B9-4950-A005-C3100C125F47}"/>
              </a:ext>
            </a:extLst>
          </p:cNvPr>
          <p:cNvCxnSpPr>
            <a:stCxn id="56" idx="3"/>
            <a:endCxn id="101" idx="2"/>
          </p:cNvCxnSpPr>
          <p:nvPr/>
        </p:nvCxnSpPr>
        <p:spPr>
          <a:xfrm flipV="1">
            <a:off x="5309689" y="1899487"/>
            <a:ext cx="860495" cy="1987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D2144B0-4B1F-46EC-BD1B-B1C214AE4A7B}"/>
              </a:ext>
            </a:extLst>
          </p:cNvPr>
          <p:cNvCxnSpPr>
            <a:cxnSpLocks/>
            <a:endCxn id="101" idx="2"/>
          </p:cNvCxnSpPr>
          <p:nvPr/>
        </p:nvCxnSpPr>
        <p:spPr>
          <a:xfrm flipH="1" flipV="1">
            <a:off x="6170184" y="1899487"/>
            <a:ext cx="2854244" cy="1987274"/>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94">
            <a:extLst>
              <a:ext uri="{FF2B5EF4-FFF2-40B4-BE49-F238E27FC236}">
                <a16:creationId xmlns:a16="http://schemas.microsoft.com/office/drawing/2014/main" id="{C626FD2B-B3BB-405F-AA57-DC55C162B4A6}"/>
              </a:ext>
            </a:extLst>
          </p:cNvPr>
          <p:cNvSpPr txBox="1"/>
          <p:nvPr/>
        </p:nvSpPr>
        <p:spPr>
          <a:xfrm>
            <a:off x="6310109" y="1520267"/>
            <a:ext cx="1786716" cy="307777"/>
          </a:xfrm>
          <a:prstGeom prst="rect">
            <a:avLst/>
          </a:prstGeom>
          <a:noFill/>
        </p:spPr>
        <p:txBody>
          <a:bodyPr wrap="square" rtlCol="0">
            <a:spAutoFit/>
          </a:bodyPr>
          <a:lstStyle/>
          <a:p>
            <a:pPr algn="ctr"/>
            <a:r>
              <a:rPr lang="zh-CN" altLang="en-US" sz="1400" dirty="0">
                <a:latin typeface="微软雅黑" pitchFamily="34" charset="-122"/>
                <a:ea typeface="微软雅黑" pitchFamily="34" charset="-122"/>
              </a:rPr>
              <a:t>智</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源云端控制中心</a:t>
            </a:r>
          </a:p>
        </p:txBody>
      </p:sp>
    </p:spTree>
    <p:extLst>
      <p:ext uri="{BB962C8B-B14F-4D97-AF65-F5344CB8AC3E}">
        <p14:creationId xmlns:p14="http://schemas.microsoft.com/office/powerpoint/2010/main" val="2337650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a:t>
            </a:r>
            <a:r>
              <a:rPr lang="en-US" altLang="zh-CN" dirty="0"/>
              <a:t>·</a:t>
            </a:r>
            <a:r>
              <a:rPr lang="zh-CN" altLang="en-US" dirty="0"/>
              <a:t>源方案</a:t>
            </a:r>
            <a:r>
              <a:rPr lang="en-US" altLang="zh-CN" dirty="0"/>
              <a:t>Roadmap</a:t>
            </a:r>
            <a:endParaRPr lang="zh-CN" altLang="en-US" dirty="0"/>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latin typeface="微软雅黑" panose="020B0503020204020204" pitchFamily="34" charset="-122"/>
                <a:ea typeface="微软雅黑" panose="020B0503020204020204" pitchFamily="34" charset="-122"/>
              </a:rPr>
              <a:pPr algn="ctr"/>
              <a:t>28</a:t>
            </a:fld>
            <a:endParaRPr lang="en-US" altLang="zh-CN">
              <a:latin typeface="微软雅黑" panose="020B0503020204020204" pitchFamily="34" charset="-122"/>
              <a:ea typeface="微软雅黑" panose="020B0503020204020204" pitchFamily="34" charset="-122"/>
            </a:endParaRPr>
          </a:p>
        </p:txBody>
      </p:sp>
      <p:sp>
        <p:nvSpPr>
          <p:cNvPr id="107" name="圆角矩形 2">
            <a:extLst>
              <a:ext uri="{FF2B5EF4-FFF2-40B4-BE49-F238E27FC236}">
                <a16:creationId xmlns:a16="http://schemas.microsoft.com/office/drawing/2014/main" id="{642C9FF1-B139-4BE2-9824-7E7EDBB20DE6}"/>
              </a:ext>
            </a:extLst>
          </p:cNvPr>
          <p:cNvSpPr/>
          <p:nvPr/>
        </p:nvSpPr>
        <p:spPr>
          <a:xfrm>
            <a:off x="3162300" y="1508375"/>
            <a:ext cx="2400300" cy="476014"/>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P1</a:t>
            </a:r>
          </a:p>
          <a:p>
            <a:pPr algn="ctr"/>
            <a:r>
              <a:rPr lang="en-US" altLang="zh-CN" sz="1200" b="1" dirty="0">
                <a:solidFill>
                  <a:schemeClr val="tx1"/>
                </a:solidFill>
                <a:latin typeface="微软雅黑" pitchFamily="34" charset="-122"/>
                <a:ea typeface="微软雅黑" pitchFamily="34" charset="-122"/>
              </a:rPr>
              <a:t>FCS</a:t>
            </a:r>
            <a:r>
              <a:rPr lang="zh-CN" altLang="en-US" sz="1200" b="1" dirty="0">
                <a:solidFill>
                  <a:schemeClr val="tx1"/>
                </a:solidFill>
                <a:latin typeface="微软雅黑" pitchFamily="34" charset="-122"/>
                <a:ea typeface="微软雅黑" pitchFamily="34" charset="-122"/>
              </a:rPr>
              <a:t>：</a:t>
            </a:r>
            <a:r>
              <a:rPr lang="en-US" altLang="zh-CN" sz="1200" b="1" dirty="0">
                <a:solidFill>
                  <a:schemeClr val="tx1"/>
                </a:solidFill>
                <a:latin typeface="微软雅黑" pitchFamily="34" charset="-122"/>
                <a:ea typeface="微软雅黑" pitchFamily="34" charset="-122"/>
              </a:rPr>
              <a:t>2018</a:t>
            </a:r>
            <a:r>
              <a:rPr lang="zh-CN" altLang="en-US" sz="1200" b="1" dirty="0">
                <a:solidFill>
                  <a:schemeClr val="tx1"/>
                </a:solidFill>
                <a:latin typeface="微软雅黑" pitchFamily="34" charset="-122"/>
                <a:ea typeface="微软雅黑" pitchFamily="34" charset="-122"/>
              </a:rPr>
              <a:t>年</a:t>
            </a:r>
            <a:r>
              <a:rPr lang="en-US" altLang="zh-CN" sz="1200" b="1" dirty="0">
                <a:solidFill>
                  <a:schemeClr val="tx1"/>
                </a:solidFill>
                <a:latin typeface="微软雅黑" pitchFamily="34" charset="-122"/>
                <a:ea typeface="微软雅黑" pitchFamily="34" charset="-122"/>
              </a:rPr>
              <a:t>12</a:t>
            </a:r>
            <a:r>
              <a:rPr lang="zh-CN" altLang="en-US" sz="1200" b="1" dirty="0">
                <a:solidFill>
                  <a:schemeClr val="tx1"/>
                </a:solidFill>
                <a:latin typeface="微软雅黑" pitchFamily="34" charset="-122"/>
                <a:ea typeface="微软雅黑" pitchFamily="34" charset="-122"/>
              </a:rPr>
              <a:t>月</a:t>
            </a:r>
          </a:p>
        </p:txBody>
      </p:sp>
      <p:sp>
        <p:nvSpPr>
          <p:cNvPr id="108" name="圆角矩形 3">
            <a:extLst>
              <a:ext uri="{FF2B5EF4-FFF2-40B4-BE49-F238E27FC236}">
                <a16:creationId xmlns:a16="http://schemas.microsoft.com/office/drawing/2014/main" id="{0C3A5416-25FC-4267-8656-3EC6CE5E24C4}"/>
              </a:ext>
            </a:extLst>
          </p:cNvPr>
          <p:cNvSpPr/>
          <p:nvPr/>
        </p:nvSpPr>
        <p:spPr>
          <a:xfrm>
            <a:off x="1295400" y="2001805"/>
            <a:ext cx="1485900" cy="47601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全局态势感知</a:t>
            </a:r>
          </a:p>
        </p:txBody>
      </p:sp>
      <p:sp>
        <p:nvSpPr>
          <p:cNvPr id="109" name="圆角矩形 4">
            <a:extLst>
              <a:ext uri="{FF2B5EF4-FFF2-40B4-BE49-F238E27FC236}">
                <a16:creationId xmlns:a16="http://schemas.microsoft.com/office/drawing/2014/main" id="{7A124179-80DA-46E7-9ABE-A485068BBE36}"/>
              </a:ext>
            </a:extLst>
          </p:cNvPr>
          <p:cNvSpPr/>
          <p:nvPr/>
        </p:nvSpPr>
        <p:spPr>
          <a:xfrm>
            <a:off x="1295400" y="2489429"/>
            <a:ext cx="1485900" cy="47601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日志管理查询</a:t>
            </a:r>
          </a:p>
        </p:txBody>
      </p:sp>
      <p:sp>
        <p:nvSpPr>
          <p:cNvPr id="110" name="圆角矩形 5">
            <a:extLst>
              <a:ext uri="{FF2B5EF4-FFF2-40B4-BE49-F238E27FC236}">
                <a16:creationId xmlns:a16="http://schemas.microsoft.com/office/drawing/2014/main" id="{548E3432-A501-4A05-9524-FF851BC1B0EC}"/>
              </a:ext>
            </a:extLst>
          </p:cNvPr>
          <p:cNvSpPr/>
          <p:nvPr/>
        </p:nvSpPr>
        <p:spPr>
          <a:xfrm>
            <a:off x="1295400" y="2977054"/>
            <a:ext cx="1485900" cy="47601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设备集中管理</a:t>
            </a:r>
          </a:p>
        </p:txBody>
      </p:sp>
      <p:sp>
        <p:nvSpPr>
          <p:cNvPr id="111" name="圆角矩形 6">
            <a:extLst>
              <a:ext uri="{FF2B5EF4-FFF2-40B4-BE49-F238E27FC236}">
                <a16:creationId xmlns:a16="http://schemas.microsoft.com/office/drawing/2014/main" id="{C778B2B6-1D6F-421D-81EE-EFE50B7C1E48}"/>
              </a:ext>
            </a:extLst>
          </p:cNvPr>
          <p:cNvSpPr/>
          <p:nvPr/>
        </p:nvSpPr>
        <p:spPr>
          <a:xfrm>
            <a:off x="1295400" y="3464678"/>
            <a:ext cx="1485900" cy="47601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威胁情报</a:t>
            </a:r>
          </a:p>
        </p:txBody>
      </p:sp>
      <p:sp>
        <p:nvSpPr>
          <p:cNvPr id="112" name="圆角矩形 7">
            <a:extLst>
              <a:ext uri="{FF2B5EF4-FFF2-40B4-BE49-F238E27FC236}">
                <a16:creationId xmlns:a16="http://schemas.microsoft.com/office/drawing/2014/main" id="{6899DD1B-82D4-47F2-8C5A-396E6B38A6EF}"/>
              </a:ext>
            </a:extLst>
          </p:cNvPr>
          <p:cNvSpPr/>
          <p:nvPr/>
        </p:nvSpPr>
        <p:spPr>
          <a:xfrm>
            <a:off x="617220" y="2001805"/>
            <a:ext cx="647700" cy="1462873"/>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智</a:t>
            </a:r>
            <a:r>
              <a:rPr lang="en-US" altLang="zh-CN" sz="1200" b="1" dirty="0">
                <a:solidFill>
                  <a:schemeClr val="bg1"/>
                </a:solidFill>
                <a:latin typeface="微软雅黑" pitchFamily="34" charset="-122"/>
                <a:ea typeface="微软雅黑" pitchFamily="34" charset="-122"/>
              </a:rPr>
              <a:t>·</a:t>
            </a:r>
            <a:r>
              <a:rPr lang="zh-CN" altLang="en-US" sz="1200" b="1" dirty="0">
                <a:solidFill>
                  <a:schemeClr val="bg1"/>
                </a:solidFill>
                <a:latin typeface="微软雅黑" pitchFamily="34" charset="-122"/>
                <a:ea typeface="微软雅黑" pitchFamily="34" charset="-122"/>
              </a:rPr>
              <a:t>源</a:t>
            </a:r>
          </a:p>
        </p:txBody>
      </p:sp>
      <p:sp>
        <p:nvSpPr>
          <p:cNvPr id="113" name="圆角矩形 8">
            <a:extLst>
              <a:ext uri="{FF2B5EF4-FFF2-40B4-BE49-F238E27FC236}">
                <a16:creationId xmlns:a16="http://schemas.microsoft.com/office/drawing/2014/main" id="{C2E60940-2DDA-4445-8C34-0737D857C2B4}"/>
              </a:ext>
            </a:extLst>
          </p:cNvPr>
          <p:cNvSpPr/>
          <p:nvPr/>
        </p:nvSpPr>
        <p:spPr>
          <a:xfrm>
            <a:off x="617220" y="4852086"/>
            <a:ext cx="2171700" cy="417964"/>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产品形态</a:t>
            </a:r>
          </a:p>
        </p:txBody>
      </p:sp>
      <p:sp>
        <p:nvSpPr>
          <p:cNvPr id="114" name="圆角矩形 9">
            <a:extLst>
              <a:ext uri="{FF2B5EF4-FFF2-40B4-BE49-F238E27FC236}">
                <a16:creationId xmlns:a16="http://schemas.microsoft.com/office/drawing/2014/main" id="{219DB8E9-CC0F-480B-8B9F-E05227FC8EF6}"/>
              </a:ext>
            </a:extLst>
          </p:cNvPr>
          <p:cNvSpPr/>
          <p:nvPr/>
        </p:nvSpPr>
        <p:spPr>
          <a:xfrm>
            <a:off x="617220" y="5331127"/>
            <a:ext cx="2171700" cy="417964"/>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资质及能力证明</a:t>
            </a:r>
          </a:p>
        </p:txBody>
      </p:sp>
      <p:cxnSp>
        <p:nvCxnSpPr>
          <p:cNvPr id="115" name="直接连接符 114">
            <a:extLst>
              <a:ext uri="{FF2B5EF4-FFF2-40B4-BE49-F238E27FC236}">
                <a16:creationId xmlns:a16="http://schemas.microsoft.com/office/drawing/2014/main" id="{80B3C4ED-46DB-4D96-A977-B908ADCAC7CD}"/>
              </a:ext>
            </a:extLst>
          </p:cNvPr>
          <p:cNvCxnSpPr/>
          <p:nvPr/>
        </p:nvCxnSpPr>
        <p:spPr>
          <a:xfrm>
            <a:off x="2926080" y="2477819"/>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7CE2B903-7D78-42BE-BBF6-2B9A6198FEA2}"/>
              </a:ext>
            </a:extLst>
          </p:cNvPr>
          <p:cNvCxnSpPr/>
          <p:nvPr/>
        </p:nvCxnSpPr>
        <p:spPr>
          <a:xfrm>
            <a:off x="2926080" y="3000274"/>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A2355405-2E1B-48B2-9A75-BEC323BE0A2B}"/>
              </a:ext>
            </a:extLst>
          </p:cNvPr>
          <p:cNvCxnSpPr/>
          <p:nvPr/>
        </p:nvCxnSpPr>
        <p:spPr>
          <a:xfrm>
            <a:off x="2941320" y="3464678"/>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49E82673-EB0C-41FC-B546-61D401B3B265}"/>
              </a:ext>
            </a:extLst>
          </p:cNvPr>
          <p:cNvCxnSpPr/>
          <p:nvPr/>
        </p:nvCxnSpPr>
        <p:spPr>
          <a:xfrm>
            <a:off x="2956560" y="4428317"/>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A477B61E-082C-44CB-810D-7BF9C8249C56}"/>
              </a:ext>
            </a:extLst>
          </p:cNvPr>
          <p:cNvCxnSpPr/>
          <p:nvPr/>
        </p:nvCxnSpPr>
        <p:spPr>
          <a:xfrm>
            <a:off x="2956560" y="5345516"/>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9F54A62-9DEA-49B9-804D-38610AC29A20}"/>
              </a:ext>
            </a:extLst>
          </p:cNvPr>
          <p:cNvCxnSpPr/>
          <p:nvPr/>
        </p:nvCxnSpPr>
        <p:spPr>
          <a:xfrm>
            <a:off x="2956560" y="3963913"/>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6ED811BF-ED84-4171-85CA-683E5BFA3F72}"/>
              </a:ext>
            </a:extLst>
          </p:cNvPr>
          <p:cNvCxnSpPr/>
          <p:nvPr/>
        </p:nvCxnSpPr>
        <p:spPr>
          <a:xfrm>
            <a:off x="5897880" y="2001805"/>
            <a:ext cx="0" cy="378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8D604AE9-DE4E-4244-88F9-E44036133CC1}"/>
              </a:ext>
            </a:extLst>
          </p:cNvPr>
          <p:cNvCxnSpPr/>
          <p:nvPr/>
        </p:nvCxnSpPr>
        <p:spPr>
          <a:xfrm>
            <a:off x="2971800" y="2013415"/>
            <a:ext cx="0" cy="378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E4FEECA-CB19-45F5-A9B5-31270AD4FC21}"/>
              </a:ext>
            </a:extLst>
          </p:cNvPr>
          <p:cNvCxnSpPr/>
          <p:nvPr/>
        </p:nvCxnSpPr>
        <p:spPr>
          <a:xfrm>
            <a:off x="2941320" y="1990195"/>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565BECB2-317D-4A8D-B21E-725F070921B3}"/>
              </a:ext>
            </a:extLst>
          </p:cNvPr>
          <p:cNvCxnSpPr/>
          <p:nvPr/>
        </p:nvCxnSpPr>
        <p:spPr>
          <a:xfrm>
            <a:off x="9174480" y="2013415"/>
            <a:ext cx="0" cy="378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187A269-A625-407C-83C9-40478F288EB9}"/>
              </a:ext>
            </a:extLst>
          </p:cNvPr>
          <p:cNvCxnSpPr/>
          <p:nvPr/>
        </p:nvCxnSpPr>
        <p:spPr>
          <a:xfrm>
            <a:off x="11856720" y="1990195"/>
            <a:ext cx="0" cy="378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6" name="圆角矩形 24">
            <a:extLst>
              <a:ext uri="{FF2B5EF4-FFF2-40B4-BE49-F238E27FC236}">
                <a16:creationId xmlns:a16="http://schemas.microsoft.com/office/drawing/2014/main" id="{D06B8D18-D729-40CB-AF48-E6EBD69F521C}"/>
              </a:ext>
            </a:extLst>
          </p:cNvPr>
          <p:cNvSpPr/>
          <p:nvPr/>
        </p:nvSpPr>
        <p:spPr>
          <a:xfrm>
            <a:off x="6160770" y="1508375"/>
            <a:ext cx="2400300" cy="476014"/>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P2</a:t>
            </a:r>
          </a:p>
          <a:p>
            <a:pPr algn="ctr"/>
            <a:r>
              <a:rPr lang="en-US" altLang="zh-CN" sz="1200" b="1" dirty="0">
                <a:solidFill>
                  <a:schemeClr val="tx1"/>
                </a:solidFill>
                <a:latin typeface="微软雅黑" pitchFamily="34" charset="-122"/>
                <a:ea typeface="微软雅黑" pitchFamily="34" charset="-122"/>
              </a:rPr>
              <a:t>FCS</a:t>
            </a:r>
            <a:r>
              <a:rPr lang="zh-CN" altLang="en-US" sz="1200" b="1" dirty="0">
                <a:solidFill>
                  <a:schemeClr val="tx1"/>
                </a:solidFill>
                <a:latin typeface="微软雅黑" pitchFamily="34" charset="-122"/>
                <a:ea typeface="微软雅黑" pitchFamily="34" charset="-122"/>
              </a:rPr>
              <a:t>：</a:t>
            </a:r>
            <a:r>
              <a:rPr lang="en-US" altLang="zh-CN" sz="1200" b="1" dirty="0">
                <a:solidFill>
                  <a:schemeClr val="tx1"/>
                </a:solidFill>
                <a:latin typeface="微软雅黑" pitchFamily="34" charset="-122"/>
                <a:ea typeface="微软雅黑" pitchFamily="34" charset="-122"/>
              </a:rPr>
              <a:t>2019</a:t>
            </a:r>
            <a:r>
              <a:rPr lang="zh-CN" altLang="en-US" sz="1200" b="1" dirty="0">
                <a:solidFill>
                  <a:schemeClr val="tx1"/>
                </a:solidFill>
                <a:latin typeface="微软雅黑" pitchFamily="34" charset="-122"/>
                <a:ea typeface="微软雅黑" pitchFamily="34" charset="-122"/>
              </a:rPr>
              <a:t>年</a:t>
            </a:r>
            <a:r>
              <a:rPr lang="en-US" altLang="zh-CN" sz="1200" b="1" dirty="0">
                <a:solidFill>
                  <a:schemeClr val="tx1"/>
                </a:solidFill>
                <a:latin typeface="微软雅黑" pitchFamily="34" charset="-122"/>
                <a:ea typeface="微软雅黑" pitchFamily="34" charset="-122"/>
              </a:rPr>
              <a:t>6</a:t>
            </a:r>
            <a:r>
              <a:rPr lang="zh-CN" altLang="en-US" sz="1200" b="1" dirty="0">
                <a:solidFill>
                  <a:schemeClr val="tx1"/>
                </a:solidFill>
                <a:latin typeface="微软雅黑" pitchFamily="34" charset="-122"/>
                <a:ea typeface="微软雅黑" pitchFamily="34" charset="-122"/>
              </a:rPr>
              <a:t>月</a:t>
            </a:r>
          </a:p>
        </p:txBody>
      </p:sp>
      <p:sp>
        <p:nvSpPr>
          <p:cNvPr id="127" name="圆角矩形 25">
            <a:extLst>
              <a:ext uri="{FF2B5EF4-FFF2-40B4-BE49-F238E27FC236}">
                <a16:creationId xmlns:a16="http://schemas.microsoft.com/office/drawing/2014/main" id="{527DD69E-EEBD-4AA3-8837-99154F80E1A8}"/>
              </a:ext>
            </a:extLst>
          </p:cNvPr>
          <p:cNvSpPr/>
          <p:nvPr/>
        </p:nvSpPr>
        <p:spPr>
          <a:xfrm>
            <a:off x="9250680" y="1519985"/>
            <a:ext cx="2400300" cy="476014"/>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P3</a:t>
            </a:r>
          </a:p>
          <a:p>
            <a:pPr algn="ctr"/>
            <a:r>
              <a:rPr lang="en-US" altLang="zh-CN" sz="1200" b="1" dirty="0">
                <a:solidFill>
                  <a:schemeClr val="tx1"/>
                </a:solidFill>
                <a:latin typeface="微软雅黑" pitchFamily="34" charset="-122"/>
                <a:ea typeface="微软雅黑" pitchFamily="34" charset="-122"/>
              </a:rPr>
              <a:t>FCS</a:t>
            </a:r>
            <a:r>
              <a:rPr lang="zh-CN" altLang="en-US" sz="1200" b="1" dirty="0">
                <a:solidFill>
                  <a:schemeClr val="tx1"/>
                </a:solidFill>
                <a:latin typeface="微软雅黑" pitchFamily="34" charset="-122"/>
                <a:ea typeface="微软雅黑" pitchFamily="34" charset="-122"/>
              </a:rPr>
              <a:t>：</a:t>
            </a:r>
            <a:r>
              <a:rPr lang="en-US" altLang="zh-CN" sz="1200" b="1" dirty="0">
                <a:solidFill>
                  <a:schemeClr val="tx1"/>
                </a:solidFill>
                <a:latin typeface="微软雅黑" pitchFamily="34" charset="-122"/>
                <a:ea typeface="微软雅黑" pitchFamily="34" charset="-122"/>
              </a:rPr>
              <a:t>2020</a:t>
            </a:r>
            <a:r>
              <a:rPr lang="zh-CN" altLang="en-US" sz="1200" b="1" dirty="0">
                <a:solidFill>
                  <a:schemeClr val="tx1"/>
                </a:solidFill>
                <a:latin typeface="微软雅黑" pitchFamily="34" charset="-122"/>
                <a:ea typeface="微软雅黑" pitchFamily="34" charset="-122"/>
              </a:rPr>
              <a:t>年</a:t>
            </a:r>
            <a:r>
              <a:rPr lang="en-US" altLang="zh-CN" sz="1200" b="1" dirty="0">
                <a:solidFill>
                  <a:schemeClr val="tx1"/>
                </a:solidFill>
                <a:latin typeface="微软雅黑" pitchFamily="34" charset="-122"/>
                <a:ea typeface="微软雅黑" pitchFamily="34" charset="-122"/>
              </a:rPr>
              <a:t>6</a:t>
            </a:r>
            <a:r>
              <a:rPr lang="zh-CN" altLang="en-US" sz="1200" b="1" dirty="0">
                <a:solidFill>
                  <a:schemeClr val="tx1"/>
                </a:solidFill>
                <a:latin typeface="微软雅黑" pitchFamily="34" charset="-122"/>
                <a:ea typeface="微软雅黑" pitchFamily="34" charset="-122"/>
              </a:rPr>
              <a:t>月</a:t>
            </a:r>
          </a:p>
        </p:txBody>
      </p:sp>
      <p:sp>
        <p:nvSpPr>
          <p:cNvPr id="128" name="TextBox 26">
            <a:extLst>
              <a:ext uri="{FF2B5EF4-FFF2-40B4-BE49-F238E27FC236}">
                <a16:creationId xmlns:a16="http://schemas.microsoft.com/office/drawing/2014/main" id="{84D138EA-DE98-4B25-B94A-34B4ACEE2331}"/>
              </a:ext>
            </a:extLst>
          </p:cNvPr>
          <p:cNvSpPr txBox="1"/>
          <p:nvPr/>
        </p:nvSpPr>
        <p:spPr>
          <a:xfrm>
            <a:off x="2987734" y="2046167"/>
            <a:ext cx="3078479"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山石产品流量、日志、事件综合关联分析。</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全局安全态势的可视化呈现。</a:t>
            </a:r>
            <a:endParaRPr lang="en-US" altLang="zh-CN" sz="1000" dirty="0">
              <a:latin typeface="微软雅黑" pitchFamily="34" charset="-122"/>
              <a:ea typeface="微软雅黑" pitchFamily="34" charset="-122"/>
            </a:endParaRPr>
          </a:p>
        </p:txBody>
      </p:sp>
      <p:sp>
        <p:nvSpPr>
          <p:cNvPr id="129" name="TextBox 27">
            <a:extLst>
              <a:ext uri="{FF2B5EF4-FFF2-40B4-BE49-F238E27FC236}">
                <a16:creationId xmlns:a16="http://schemas.microsoft.com/office/drawing/2014/main" id="{DBD1FED8-9749-40F6-8971-9FA99B3D2983}"/>
              </a:ext>
            </a:extLst>
          </p:cNvPr>
          <p:cNvSpPr txBox="1"/>
          <p:nvPr/>
        </p:nvSpPr>
        <p:spPr>
          <a:xfrm>
            <a:off x="5897879" y="2471409"/>
            <a:ext cx="3276599" cy="553998"/>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威胁热点关联分析，建立互联网威胁热点和威胁事件日志的对应关系。</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第三方网络设备及系统的日志接入。</a:t>
            </a:r>
          </a:p>
        </p:txBody>
      </p:sp>
      <p:sp>
        <p:nvSpPr>
          <p:cNvPr id="130" name="TextBox 30">
            <a:extLst>
              <a:ext uri="{FF2B5EF4-FFF2-40B4-BE49-F238E27FC236}">
                <a16:creationId xmlns:a16="http://schemas.microsoft.com/office/drawing/2014/main" id="{BAA722E1-4186-48BE-B479-B834DAD5759D}"/>
              </a:ext>
            </a:extLst>
          </p:cNvPr>
          <p:cNvSpPr txBox="1"/>
          <p:nvPr/>
        </p:nvSpPr>
        <p:spPr>
          <a:xfrm>
            <a:off x="3009900" y="4886916"/>
            <a:ext cx="2887980" cy="246221"/>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硬件设备</a:t>
            </a:r>
          </a:p>
        </p:txBody>
      </p:sp>
      <p:sp>
        <p:nvSpPr>
          <p:cNvPr id="131" name="TextBox 31">
            <a:extLst>
              <a:ext uri="{FF2B5EF4-FFF2-40B4-BE49-F238E27FC236}">
                <a16:creationId xmlns:a16="http://schemas.microsoft.com/office/drawing/2014/main" id="{BE950C85-D224-455B-B0D0-FC6EA9F9351A}"/>
              </a:ext>
            </a:extLst>
          </p:cNvPr>
          <p:cNvSpPr txBox="1"/>
          <p:nvPr/>
        </p:nvSpPr>
        <p:spPr>
          <a:xfrm>
            <a:off x="5897880" y="4875306"/>
            <a:ext cx="3276600" cy="246221"/>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硬件设备</a:t>
            </a:r>
          </a:p>
        </p:txBody>
      </p:sp>
      <p:sp>
        <p:nvSpPr>
          <p:cNvPr id="132" name="TextBox 33">
            <a:extLst>
              <a:ext uri="{FF2B5EF4-FFF2-40B4-BE49-F238E27FC236}">
                <a16:creationId xmlns:a16="http://schemas.microsoft.com/office/drawing/2014/main" id="{B761B15A-DB5C-4C48-8471-60F76B92200A}"/>
              </a:ext>
            </a:extLst>
          </p:cNvPr>
          <p:cNvSpPr txBox="1"/>
          <p:nvPr/>
        </p:nvSpPr>
        <p:spPr>
          <a:xfrm>
            <a:off x="9188994" y="4875306"/>
            <a:ext cx="2682240" cy="400110"/>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硬件设备</a:t>
            </a:r>
            <a:endParaRPr lang="en-US" altLang="zh-CN" sz="1000" dirty="0">
              <a:latin typeface="微软雅黑" pitchFamily="34" charset="-122"/>
              <a:ea typeface="微软雅黑" pitchFamily="34" charset="-122"/>
            </a:endParaRPr>
          </a:p>
          <a:p>
            <a:pPr marL="285750" indent="-285750">
              <a:buFont typeface="Arial" pitchFamily="34" charset="0"/>
              <a:buChar char="•"/>
            </a:pPr>
            <a:r>
              <a:rPr lang="zh-CN" altLang="en-US" sz="1000" dirty="0">
                <a:latin typeface="微软雅黑" pitchFamily="34" charset="-122"/>
                <a:ea typeface="微软雅黑" pitchFamily="34" charset="-122"/>
              </a:rPr>
              <a:t>云服务</a:t>
            </a:r>
          </a:p>
        </p:txBody>
      </p:sp>
      <p:sp>
        <p:nvSpPr>
          <p:cNvPr id="134" name="TextBox 36">
            <a:extLst>
              <a:ext uri="{FF2B5EF4-FFF2-40B4-BE49-F238E27FC236}">
                <a16:creationId xmlns:a16="http://schemas.microsoft.com/office/drawing/2014/main" id="{17AA0C6D-E3E9-4101-8F1B-DABC48E0D5EB}"/>
              </a:ext>
            </a:extLst>
          </p:cNvPr>
          <p:cNvSpPr txBox="1"/>
          <p:nvPr/>
        </p:nvSpPr>
        <p:spPr>
          <a:xfrm>
            <a:off x="9188994" y="3448306"/>
            <a:ext cx="2679157" cy="553998"/>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引入第三方威胁情报。</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云端控制中心的威胁关联分析。</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互联网安全态势感知。</a:t>
            </a:r>
          </a:p>
        </p:txBody>
      </p:sp>
      <p:sp>
        <p:nvSpPr>
          <p:cNvPr id="136" name="TextBox 43">
            <a:extLst>
              <a:ext uri="{FF2B5EF4-FFF2-40B4-BE49-F238E27FC236}">
                <a16:creationId xmlns:a16="http://schemas.microsoft.com/office/drawing/2014/main" id="{70A1F676-1F51-483F-A83F-DCE8A88916D6}"/>
              </a:ext>
            </a:extLst>
          </p:cNvPr>
          <p:cNvSpPr txBox="1"/>
          <p:nvPr/>
        </p:nvSpPr>
        <p:spPr>
          <a:xfrm>
            <a:off x="5897880" y="2039757"/>
            <a:ext cx="2872740"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全局网络流量的监控及可视化呈现。</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全局运维监控的可视化呈现。</a:t>
            </a:r>
          </a:p>
        </p:txBody>
      </p:sp>
      <p:cxnSp>
        <p:nvCxnSpPr>
          <p:cNvPr id="137" name="直接连接符 136">
            <a:extLst>
              <a:ext uri="{FF2B5EF4-FFF2-40B4-BE49-F238E27FC236}">
                <a16:creationId xmlns:a16="http://schemas.microsoft.com/office/drawing/2014/main" id="{955B8AE2-B93D-40B4-8D01-CE3962BBC14E}"/>
              </a:ext>
            </a:extLst>
          </p:cNvPr>
          <p:cNvCxnSpPr/>
          <p:nvPr/>
        </p:nvCxnSpPr>
        <p:spPr>
          <a:xfrm>
            <a:off x="2971800" y="4857891"/>
            <a:ext cx="89306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8" name="圆角矩形 51">
            <a:extLst>
              <a:ext uri="{FF2B5EF4-FFF2-40B4-BE49-F238E27FC236}">
                <a16:creationId xmlns:a16="http://schemas.microsoft.com/office/drawing/2014/main" id="{00C9D250-3513-4264-B17E-1F1B9135DFB5}"/>
              </a:ext>
            </a:extLst>
          </p:cNvPr>
          <p:cNvSpPr/>
          <p:nvPr/>
        </p:nvSpPr>
        <p:spPr>
          <a:xfrm>
            <a:off x="617220" y="4399292"/>
            <a:ext cx="2171700" cy="417964"/>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商业模式</a:t>
            </a:r>
          </a:p>
        </p:txBody>
      </p:sp>
      <p:sp>
        <p:nvSpPr>
          <p:cNvPr id="139" name="TextBox 52">
            <a:extLst>
              <a:ext uri="{FF2B5EF4-FFF2-40B4-BE49-F238E27FC236}">
                <a16:creationId xmlns:a16="http://schemas.microsoft.com/office/drawing/2014/main" id="{FFF5DBE1-2DE2-4E65-A569-F896B25B4306}"/>
              </a:ext>
            </a:extLst>
          </p:cNvPr>
          <p:cNvSpPr txBox="1"/>
          <p:nvPr/>
        </p:nvSpPr>
        <p:spPr>
          <a:xfrm>
            <a:off x="2982501" y="4499181"/>
            <a:ext cx="2887980" cy="246221"/>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配合山石安全产品的单产品销售</a:t>
            </a:r>
            <a:endParaRPr lang="en-US" altLang="zh-CN" sz="1000" dirty="0">
              <a:latin typeface="微软雅黑" pitchFamily="34" charset="-122"/>
              <a:ea typeface="微软雅黑" pitchFamily="34" charset="-122"/>
            </a:endParaRPr>
          </a:p>
        </p:txBody>
      </p:sp>
      <p:sp>
        <p:nvSpPr>
          <p:cNvPr id="142" name="圆角矩形 44">
            <a:extLst>
              <a:ext uri="{FF2B5EF4-FFF2-40B4-BE49-F238E27FC236}">
                <a16:creationId xmlns:a16="http://schemas.microsoft.com/office/drawing/2014/main" id="{93906477-6662-43B4-9AE6-B4CEADB203BE}"/>
              </a:ext>
            </a:extLst>
          </p:cNvPr>
          <p:cNvSpPr/>
          <p:nvPr/>
        </p:nvSpPr>
        <p:spPr>
          <a:xfrm>
            <a:off x="1295400" y="3952303"/>
            <a:ext cx="1485900" cy="383134"/>
          </a:xfrm>
          <a:prstGeom prst="roundRect">
            <a:avLst/>
          </a:prstGeom>
          <a:solidFill>
            <a:srgbClr val="C0000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威胁情报服务</a:t>
            </a:r>
          </a:p>
        </p:txBody>
      </p:sp>
      <p:sp>
        <p:nvSpPr>
          <p:cNvPr id="143" name="TextBox 49">
            <a:extLst>
              <a:ext uri="{FF2B5EF4-FFF2-40B4-BE49-F238E27FC236}">
                <a16:creationId xmlns:a16="http://schemas.microsoft.com/office/drawing/2014/main" id="{4B231A21-59E0-4E5D-B58B-62FA21490562}"/>
              </a:ext>
            </a:extLst>
          </p:cNvPr>
          <p:cNvSpPr txBox="1"/>
          <p:nvPr/>
        </p:nvSpPr>
        <p:spPr>
          <a:xfrm>
            <a:off x="9198520" y="4001453"/>
            <a:ext cx="2679156"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山石单点设备威胁情报服务提供。</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非山石产品用户的</a:t>
            </a:r>
            <a:r>
              <a:rPr lang="en-US" altLang="zh-CN" sz="1000" dirty="0">
                <a:latin typeface="微软雅黑" pitchFamily="34" charset="-122"/>
                <a:ea typeface="微软雅黑" pitchFamily="34" charset="-122"/>
              </a:rPr>
              <a:t>Web</a:t>
            </a:r>
            <a:r>
              <a:rPr lang="zh-CN" altLang="en-US" sz="1000" dirty="0">
                <a:latin typeface="微软雅黑" pitchFamily="34" charset="-122"/>
                <a:ea typeface="微软雅黑" pitchFamily="34" charset="-122"/>
              </a:rPr>
              <a:t>威胁情报服务提供。</a:t>
            </a:r>
            <a:endParaRPr lang="en-US" altLang="zh-CN" sz="1000" dirty="0">
              <a:latin typeface="微软雅黑" pitchFamily="34" charset="-122"/>
              <a:ea typeface="微软雅黑" pitchFamily="34" charset="-122"/>
            </a:endParaRPr>
          </a:p>
        </p:txBody>
      </p:sp>
      <p:sp>
        <p:nvSpPr>
          <p:cNvPr id="144" name="TextBox 50">
            <a:extLst>
              <a:ext uri="{FF2B5EF4-FFF2-40B4-BE49-F238E27FC236}">
                <a16:creationId xmlns:a16="http://schemas.microsoft.com/office/drawing/2014/main" id="{DDE26244-88C6-4B8B-B37C-F08F1180371A}"/>
              </a:ext>
            </a:extLst>
          </p:cNvPr>
          <p:cNvSpPr txBox="1"/>
          <p:nvPr/>
        </p:nvSpPr>
        <p:spPr>
          <a:xfrm>
            <a:off x="2926080" y="1253360"/>
            <a:ext cx="2872740" cy="276999"/>
          </a:xfrm>
          <a:prstGeom prst="rect">
            <a:avLst/>
          </a:prstGeom>
          <a:noFill/>
        </p:spPr>
        <p:txBody>
          <a:bodyPr wrap="square" rtlCol="0">
            <a:spAutoFit/>
          </a:bodyPr>
          <a:lstStyle/>
          <a:p>
            <a:pPr algn="ctr"/>
            <a:r>
              <a:rPr lang="zh-CN" altLang="en-US" sz="1200" i="1" dirty="0">
                <a:solidFill>
                  <a:srgbClr val="C00000"/>
                </a:solidFill>
                <a:latin typeface="微软雅黑" pitchFamily="34" charset="-122"/>
                <a:ea typeface="微软雅黑" pitchFamily="34" charset="-122"/>
              </a:rPr>
              <a:t>推出智</a:t>
            </a:r>
            <a:r>
              <a:rPr lang="en-US" altLang="zh-CN" sz="1200" i="1" dirty="0">
                <a:solidFill>
                  <a:srgbClr val="C00000"/>
                </a:solidFill>
                <a:latin typeface="微软雅黑" pitchFamily="34" charset="-122"/>
                <a:ea typeface="微软雅黑" pitchFamily="34" charset="-122"/>
              </a:rPr>
              <a:t>·</a:t>
            </a:r>
            <a:r>
              <a:rPr lang="zh-CN" altLang="en-US" sz="1200" i="1" dirty="0">
                <a:solidFill>
                  <a:srgbClr val="C00000"/>
                </a:solidFill>
                <a:latin typeface="微软雅黑" pitchFamily="34" charset="-122"/>
                <a:ea typeface="微软雅黑" pitchFamily="34" charset="-122"/>
              </a:rPr>
              <a:t>源单品</a:t>
            </a:r>
          </a:p>
        </p:txBody>
      </p:sp>
      <p:sp>
        <p:nvSpPr>
          <p:cNvPr id="145" name="TextBox 54">
            <a:extLst>
              <a:ext uri="{FF2B5EF4-FFF2-40B4-BE49-F238E27FC236}">
                <a16:creationId xmlns:a16="http://schemas.microsoft.com/office/drawing/2014/main" id="{909697A7-A4C1-4D4B-90FE-5C4C5DDC33FF}"/>
              </a:ext>
            </a:extLst>
          </p:cNvPr>
          <p:cNvSpPr txBox="1"/>
          <p:nvPr/>
        </p:nvSpPr>
        <p:spPr>
          <a:xfrm>
            <a:off x="5970270" y="1250471"/>
            <a:ext cx="2872740" cy="276999"/>
          </a:xfrm>
          <a:prstGeom prst="rect">
            <a:avLst/>
          </a:prstGeom>
          <a:noFill/>
        </p:spPr>
        <p:txBody>
          <a:bodyPr wrap="square" rtlCol="0">
            <a:spAutoFit/>
          </a:bodyPr>
          <a:lstStyle/>
          <a:p>
            <a:pPr algn="ctr"/>
            <a:r>
              <a:rPr lang="zh-CN" altLang="en-US" sz="1200" i="1" dirty="0">
                <a:solidFill>
                  <a:srgbClr val="C00000"/>
                </a:solidFill>
                <a:latin typeface="微软雅黑" pitchFamily="34" charset="-122"/>
                <a:ea typeface="微软雅黑" pitchFamily="34" charset="-122"/>
              </a:rPr>
              <a:t>形成基本方案</a:t>
            </a:r>
          </a:p>
        </p:txBody>
      </p:sp>
      <p:sp>
        <p:nvSpPr>
          <p:cNvPr id="146" name="TextBox 56">
            <a:extLst>
              <a:ext uri="{FF2B5EF4-FFF2-40B4-BE49-F238E27FC236}">
                <a16:creationId xmlns:a16="http://schemas.microsoft.com/office/drawing/2014/main" id="{6C876EEB-56FF-4B83-A272-0B7AEFB46678}"/>
              </a:ext>
            </a:extLst>
          </p:cNvPr>
          <p:cNvSpPr txBox="1"/>
          <p:nvPr/>
        </p:nvSpPr>
        <p:spPr>
          <a:xfrm>
            <a:off x="9098275" y="1260586"/>
            <a:ext cx="2674620" cy="276999"/>
          </a:xfrm>
          <a:prstGeom prst="rect">
            <a:avLst/>
          </a:prstGeom>
          <a:noFill/>
        </p:spPr>
        <p:txBody>
          <a:bodyPr wrap="square" rtlCol="0">
            <a:spAutoFit/>
          </a:bodyPr>
          <a:lstStyle/>
          <a:p>
            <a:pPr algn="ctr"/>
            <a:r>
              <a:rPr lang="zh-CN" altLang="en-US" sz="1200" i="1" dirty="0">
                <a:solidFill>
                  <a:srgbClr val="C00000"/>
                </a:solidFill>
                <a:latin typeface="微软雅黑" pitchFamily="34" charset="-122"/>
                <a:ea typeface="微软雅黑" pitchFamily="34" charset="-122"/>
              </a:rPr>
              <a:t>建立完整方案</a:t>
            </a:r>
          </a:p>
        </p:txBody>
      </p:sp>
      <p:sp>
        <p:nvSpPr>
          <p:cNvPr id="147" name="圆角矩形 57">
            <a:extLst>
              <a:ext uri="{FF2B5EF4-FFF2-40B4-BE49-F238E27FC236}">
                <a16:creationId xmlns:a16="http://schemas.microsoft.com/office/drawing/2014/main" id="{951A9629-8897-4ECD-BAE0-DBB9A7783787}"/>
              </a:ext>
            </a:extLst>
          </p:cNvPr>
          <p:cNvSpPr/>
          <p:nvPr/>
        </p:nvSpPr>
        <p:spPr>
          <a:xfrm>
            <a:off x="2872740" y="1263202"/>
            <a:ext cx="3013710" cy="4534925"/>
          </a:xfrm>
          <a:prstGeom prst="roundRect">
            <a:avLst>
              <a:gd name="adj" fmla="val 4843"/>
            </a:avLst>
          </a:prstGeom>
          <a:solidFill>
            <a:schemeClr val="tx2">
              <a:lumMod val="20000"/>
              <a:lumOff val="80000"/>
              <a:alpha val="2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i="1" dirty="0">
                <a:solidFill>
                  <a:schemeClr val="bg1">
                    <a:lumMod val="65000"/>
                  </a:schemeClr>
                </a:solidFill>
                <a:latin typeface="微软雅黑" pitchFamily="34" charset="-122"/>
                <a:ea typeface="微软雅黑" pitchFamily="34" charset="-122"/>
              </a:rPr>
              <a:t>本次</a:t>
            </a:r>
            <a:endParaRPr lang="en-US" altLang="zh-CN" sz="4000" i="1" dirty="0">
              <a:solidFill>
                <a:schemeClr val="bg1">
                  <a:lumMod val="65000"/>
                </a:schemeClr>
              </a:solidFill>
              <a:latin typeface="微软雅黑" pitchFamily="34" charset="-122"/>
              <a:ea typeface="微软雅黑" pitchFamily="34" charset="-122"/>
            </a:endParaRPr>
          </a:p>
          <a:p>
            <a:pPr algn="ctr"/>
            <a:r>
              <a:rPr lang="zh-CN" altLang="en-US" sz="4000" i="1" dirty="0">
                <a:solidFill>
                  <a:schemeClr val="bg1">
                    <a:lumMod val="65000"/>
                  </a:schemeClr>
                </a:solidFill>
                <a:latin typeface="微软雅黑" pitchFamily="34" charset="-122"/>
                <a:ea typeface="微软雅黑" pitchFamily="34" charset="-122"/>
              </a:rPr>
              <a:t>立项</a:t>
            </a:r>
            <a:endParaRPr lang="en-US" altLang="zh-CN" sz="4000" i="1" dirty="0">
              <a:solidFill>
                <a:schemeClr val="bg1">
                  <a:lumMod val="65000"/>
                </a:schemeClr>
              </a:solidFill>
              <a:latin typeface="微软雅黑" pitchFamily="34" charset="-122"/>
              <a:ea typeface="微软雅黑" pitchFamily="34" charset="-122"/>
            </a:endParaRPr>
          </a:p>
          <a:p>
            <a:pPr algn="ctr"/>
            <a:r>
              <a:rPr lang="zh-CN" altLang="en-US" sz="4000" i="1" dirty="0">
                <a:solidFill>
                  <a:schemeClr val="bg1">
                    <a:lumMod val="65000"/>
                  </a:schemeClr>
                </a:solidFill>
                <a:latin typeface="微软雅黑" pitchFamily="34" charset="-122"/>
                <a:ea typeface="微软雅黑" pitchFamily="34" charset="-122"/>
              </a:rPr>
              <a:t>版本</a:t>
            </a:r>
          </a:p>
        </p:txBody>
      </p:sp>
      <p:sp>
        <p:nvSpPr>
          <p:cNvPr id="148" name="TextBox 58">
            <a:extLst>
              <a:ext uri="{FF2B5EF4-FFF2-40B4-BE49-F238E27FC236}">
                <a16:creationId xmlns:a16="http://schemas.microsoft.com/office/drawing/2014/main" id="{93883F97-2A9B-4BA0-859A-899A1C5EC444}"/>
              </a:ext>
            </a:extLst>
          </p:cNvPr>
          <p:cNvSpPr txBox="1"/>
          <p:nvPr/>
        </p:nvSpPr>
        <p:spPr>
          <a:xfrm>
            <a:off x="9188994" y="4441480"/>
            <a:ext cx="2583901" cy="400110"/>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产品销售</a:t>
            </a:r>
            <a:endParaRPr lang="en-US" altLang="zh-CN" sz="1000" dirty="0">
              <a:latin typeface="微软雅黑" pitchFamily="34" charset="-122"/>
              <a:ea typeface="微软雅黑" pitchFamily="34" charset="-122"/>
            </a:endParaRPr>
          </a:p>
          <a:p>
            <a:pPr marL="285750" indent="-285750">
              <a:buFont typeface="Arial" pitchFamily="34" charset="0"/>
              <a:buChar char="•"/>
            </a:pPr>
            <a:r>
              <a:rPr lang="zh-CN" altLang="en-US" sz="1000" dirty="0">
                <a:latin typeface="微软雅黑" pitchFamily="34" charset="-122"/>
                <a:ea typeface="微软雅黑" pitchFamily="34" charset="-122"/>
              </a:rPr>
              <a:t>威胁情报服务</a:t>
            </a:r>
            <a:endParaRPr lang="en-US" altLang="zh-CN" sz="1000" dirty="0">
              <a:latin typeface="微软雅黑" pitchFamily="34" charset="-122"/>
              <a:ea typeface="微软雅黑" pitchFamily="34" charset="-122"/>
            </a:endParaRPr>
          </a:p>
        </p:txBody>
      </p:sp>
      <p:sp>
        <p:nvSpPr>
          <p:cNvPr id="149" name="圆角矩形 7">
            <a:extLst>
              <a:ext uri="{FF2B5EF4-FFF2-40B4-BE49-F238E27FC236}">
                <a16:creationId xmlns:a16="http://schemas.microsoft.com/office/drawing/2014/main" id="{57427EAE-C7F4-4285-92DC-CDFF343FC71B}"/>
              </a:ext>
            </a:extLst>
          </p:cNvPr>
          <p:cNvSpPr/>
          <p:nvPr/>
        </p:nvSpPr>
        <p:spPr>
          <a:xfrm>
            <a:off x="624840" y="3464679"/>
            <a:ext cx="647700" cy="899784"/>
          </a:xfrm>
          <a:prstGeom prst="roundRect">
            <a:avLst/>
          </a:prstGeom>
          <a:solidFill>
            <a:srgbClr val="0070C0"/>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智</a:t>
            </a:r>
            <a:r>
              <a:rPr lang="en-US" altLang="zh-CN" sz="1200" b="1" dirty="0">
                <a:solidFill>
                  <a:schemeClr val="bg1"/>
                </a:solidFill>
                <a:latin typeface="微软雅黑" pitchFamily="34" charset="-122"/>
                <a:ea typeface="微软雅黑" pitchFamily="34" charset="-122"/>
              </a:rPr>
              <a:t>·</a:t>
            </a:r>
            <a:r>
              <a:rPr lang="zh-CN" altLang="en-US" sz="1200" b="1" dirty="0">
                <a:solidFill>
                  <a:schemeClr val="bg1"/>
                </a:solidFill>
                <a:latin typeface="微软雅黑" pitchFamily="34" charset="-122"/>
                <a:ea typeface="微软雅黑" pitchFamily="34" charset="-122"/>
              </a:rPr>
              <a:t>源</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云端控制中心</a:t>
            </a:r>
          </a:p>
        </p:txBody>
      </p:sp>
      <p:sp>
        <p:nvSpPr>
          <p:cNvPr id="150" name="TextBox 26">
            <a:extLst>
              <a:ext uri="{FF2B5EF4-FFF2-40B4-BE49-F238E27FC236}">
                <a16:creationId xmlns:a16="http://schemas.microsoft.com/office/drawing/2014/main" id="{565EC0E3-7677-405A-80AD-2C65EEEC7667}"/>
              </a:ext>
            </a:extLst>
          </p:cNvPr>
          <p:cNvSpPr txBox="1"/>
          <p:nvPr/>
        </p:nvSpPr>
        <p:spPr>
          <a:xfrm>
            <a:off x="3007822" y="2543290"/>
            <a:ext cx="2881745"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融合</a:t>
            </a:r>
            <a:r>
              <a:rPr lang="en-US" altLang="zh-CN" sz="1000" dirty="0">
                <a:latin typeface="微软雅黑" pitchFamily="34" charset="-122"/>
                <a:ea typeface="微软雅黑" pitchFamily="34" charset="-122"/>
              </a:rPr>
              <a:t>HAS</a:t>
            </a:r>
            <a:r>
              <a:rPr lang="zh-CN" altLang="en-US" sz="1000" dirty="0">
                <a:latin typeface="微软雅黑" pitchFamily="34" charset="-122"/>
                <a:ea typeface="微软雅黑" pitchFamily="34" charset="-122"/>
              </a:rPr>
              <a:t>功能，采集山石产品日志，供查询及备份。</a:t>
            </a:r>
            <a:endParaRPr lang="en-US" altLang="zh-CN" sz="1000" dirty="0">
              <a:latin typeface="微软雅黑" pitchFamily="34" charset="-122"/>
              <a:ea typeface="微软雅黑" pitchFamily="34" charset="-122"/>
            </a:endParaRPr>
          </a:p>
        </p:txBody>
      </p:sp>
      <p:sp>
        <p:nvSpPr>
          <p:cNvPr id="151" name="TextBox 26">
            <a:extLst>
              <a:ext uri="{FF2B5EF4-FFF2-40B4-BE49-F238E27FC236}">
                <a16:creationId xmlns:a16="http://schemas.microsoft.com/office/drawing/2014/main" id="{5C93BC01-C7CF-48D2-8963-A739D2ABF882}"/>
              </a:ext>
            </a:extLst>
          </p:cNvPr>
          <p:cNvSpPr txBox="1"/>
          <p:nvPr/>
        </p:nvSpPr>
        <p:spPr>
          <a:xfrm>
            <a:off x="2993968" y="3013613"/>
            <a:ext cx="2881745"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融合</a:t>
            </a:r>
            <a:r>
              <a:rPr lang="en-US" altLang="zh-CN" sz="1000" dirty="0">
                <a:latin typeface="微软雅黑" pitchFamily="34" charset="-122"/>
                <a:ea typeface="微软雅黑" pitchFamily="34" charset="-122"/>
              </a:rPr>
              <a:t>HSM</a:t>
            </a:r>
            <a:r>
              <a:rPr lang="zh-CN" altLang="en-US" sz="1000" dirty="0">
                <a:latin typeface="微软雅黑" pitchFamily="34" charset="-122"/>
                <a:ea typeface="微软雅黑" pitchFamily="34" charset="-122"/>
              </a:rPr>
              <a:t>功能，针对山石设备进行集中管控、配置下发、特征库及</a:t>
            </a:r>
            <a:r>
              <a:rPr lang="en-US" altLang="zh-CN" sz="1000" dirty="0">
                <a:latin typeface="微软雅黑" pitchFamily="34" charset="-122"/>
                <a:ea typeface="微软雅黑" pitchFamily="34" charset="-122"/>
              </a:rPr>
              <a:t>LIC</a:t>
            </a:r>
            <a:r>
              <a:rPr lang="zh-CN" altLang="en-US" sz="1000" dirty="0">
                <a:latin typeface="微软雅黑" pitchFamily="34" charset="-122"/>
                <a:ea typeface="微软雅黑" pitchFamily="34" charset="-122"/>
              </a:rPr>
              <a:t>管理等。</a:t>
            </a:r>
            <a:endParaRPr lang="en-US" altLang="zh-CN" sz="1000" dirty="0">
              <a:latin typeface="微软雅黑" pitchFamily="34" charset="-122"/>
              <a:ea typeface="微软雅黑" pitchFamily="34" charset="-122"/>
            </a:endParaRPr>
          </a:p>
        </p:txBody>
      </p:sp>
      <p:sp>
        <p:nvSpPr>
          <p:cNvPr id="152" name="TextBox 52">
            <a:extLst>
              <a:ext uri="{FF2B5EF4-FFF2-40B4-BE49-F238E27FC236}">
                <a16:creationId xmlns:a16="http://schemas.microsoft.com/office/drawing/2014/main" id="{E4E1DA84-1B1B-44E9-8F2D-EE23128AC164}"/>
              </a:ext>
            </a:extLst>
          </p:cNvPr>
          <p:cNvSpPr txBox="1"/>
          <p:nvPr/>
        </p:nvSpPr>
        <p:spPr>
          <a:xfrm>
            <a:off x="5912393" y="4517142"/>
            <a:ext cx="2887980" cy="246221"/>
          </a:xfrm>
          <a:prstGeom prst="rect">
            <a:avLst/>
          </a:prstGeom>
          <a:noFill/>
        </p:spPr>
        <p:txBody>
          <a:bodyPr wrap="square" rtlCol="0">
            <a:spAutoFit/>
          </a:bodyPr>
          <a:lstStyle/>
          <a:p>
            <a:pPr marL="285750" indent="-285750">
              <a:buFont typeface="Arial" pitchFamily="34" charset="0"/>
              <a:buChar char="•"/>
            </a:pPr>
            <a:r>
              <a:rPr lang="zh-CN" altLang="en-US" sz="1000" dirty="0">
                <a:latin typeface="微软雅黑" pitchFamily="34" charset="-122"/>
                <a:ea typeface="微软雅黑" pitchFamily="34" charset="-122"/>
              </a:rPr>
              <a:t>配合山石安全产品的单产品销售</a:t>
            </a:r>
            <a:endParaRPr lang="en-US" altLang="zh-CN" sz="1000" dirty="0">
              <a:latin typeface="微软雅黑" pitchFamily="34" charset="-122"/>
              <a:ea typeface="微软雅黑" pitchFamily="34" charset="-122"/>
            </a:endParaRPr>
          </a:p>
        </p:txBody>
      </p:sp>
      <p:sp>
        <p:nvSpPr>
          <p:cNvPr id="153" name="TextBox 27">
            <a:extLst>
              <a:ext uri="{FF2B5EF4-FFF2-40B4-BE49-F238E27FC236}">
                <a16:creationId xmlns:a16="http://schemas.microsoft.com/office/drawing/2014/main" id="{7001D298-FC77-4E3F-AC89-DFE8D7DE1495}"/>
              </a:ext>
            </a:extLst>
          </p:cNvPr>
          <p:cNvSpPr txBox="1"/>
          <p:nvPr/>
        </p:nvSpPr>
        <p:spPr>
          <a:xfrm>
            <a:off x="5897878" y="3512952"/>
            <a:ext cx="3276599" cy="400110"/>
          </a:xfrm>
          <a:prstGeom prst="rect">
            <a:avLst/>
          </a:prstGeom>
          <a:noFill/>
        </p:spPr>
        <p:txBody>
          <a:bodyPr wrap="square" rtlCol="0">
            <a:spAutoFit/>
          </a:bodyPr>
          <a:lstStyle/>
          <a:p>
            <a:pPr marL="171450" indent="-171450">
              <a:buFont typeface="Arial" panose="020B0604020202020204" pitchFamily="34" charset="0"/>
              <a:buChar char="•"/>
            </a:pPr>
            <a:r>
              <a:rPr lang="zh-CN" altLang="en-US" sz="1000" dirty="0">
                <a:latin typeface="微软雅黑" pitchFamily="34" charset="-122"/>
                <a:ea typeface="微软雅黑" pitchFamily="34" charset="-122"/>
              </a:rPr>
              <a:t>建立云端控制中心，采集威胁热点。</a:t>
            </a:r>
            <a:endParaRPr lang="en-US" altLang="zh-CN" sz="1000" dirty="0">
              <a:latin typeface="微软雅黑" pitchFamily="34" charset="-122"/>
              <a:ea typeface="微软雅黑" pitchFamily="34" charset="-122"/>
            </a:endParaRPr>
          </a:p>
          <a:p>
            <a:pPr marL="171450" indent="-171450">
              <a:buFont typeface="Arial" panose="020B0604020202020204" pitchFamily="34" charset="0"/>
              <a:buChar char="•"/>
            </a:pPr>
            <a:r>
              <a:rPr lang="zh-CN" altLang="en-US" sz="1000" dirty="0">
                <a:latin typeface="微软雅黑" pitchFamily="34" charset="-122"/>
                <a:ea typeface="微软雅黑" pitchFamily="34" charset="-122"/>
              </a:rPr>
              <a:t>建立云端控制中心的威胁热点知识库。</a:t>
            </a:r>
            <a:endParaRPr lang="en-US" altLang="zh-CN" sz="1000" dirty="0">
              <a:latin typeface="微软雅黑" pitchFamily="34" charset="-122"/>
              <a:ea typeface="微软雅黑" pitchFamily="34" charset="-122"/>
            </a:endParaRPr>
          </a:p>
        </p:txBody>
      </p:sp>
    </p:spTree>
    <p:extLst>
      <p:ext uri="{BB962C8B-B14F-4D97-AF65-F5344CB8AC3E}">
        <p14:creationId xmlns:p14="http://schemas.microsoft.com/office/powerpoint/2010/main" val="1020957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CC3BE-1E83-46A1-8591-664FA6C16D82}"/>
              </a:ext>
            </a:extLst>
          </p:cNvPr>
          <p:cNvSpPr>
            <a:spLocks noGrp="1"/>
          </p:cNvSpPr>
          <p:nvPr>
            <p:ph type="title"/>
          </p:nvPr>
        </p:nvSpPr>
        <p:spPr/>
        <p:txBody>
          <a:bodyPr/>
          <a:lstStyle/>
          <a:p>
            <a:r>
              <a:rPr lang="zh-CN" altLang="en-US" dirty="0"/>
              <a:t>智</a:t>
            </a:r>
            <a:r>
              <a:rPr lang="en-US" altLang="zh-CN" dirty="0"/>
              <a:t>·</a:t>
            </a:r>
            <a:r>
              <a:rPr lang="zh-CN" altLang="en-US" dirty="0"/>
              <a:t>源 </a:t>
            </a:r>
            <a:r>
              <a:rPr lang="en-US" altLang="zh-CN" dirty="0"/>
              <a:t>Overview</a:t>
            </a:r>
            <a:endParaRPr lang="zh-CN" altLang="en-US" dirty="0"/>
          </a:p>
        </p:txBody>
      </p:sp>
      <p:sp>
        <p:nvSpPr>
          <p:cNvPr id="3" name="灯片编号占位符 2">
            <a:extLst>
              <a:ext uri="{FF2B5EF4-FFF2-40B4-BE49-F238E27FC236}">
                <a16:creationId xmlns:a16="http://schemas.microsoft.com/office/drawing/2014/main" id="{10EF59F3-2D82-468E-822B-D8064E8CF68D}"/>
              </a:ext>
            </a:extLst>
          </p:cNvPr>
          <p:cNvSpPr>
            <a:spLocks noGrp="1"/>
          </p:cNvSpPr>
          <p:nvPr>
            <p:ph type="sldNum" sz="quarter" idx="12"/>
          </p:nvPr>
        </p:nvSpPr>
        <p:spPr/>
        <p:txBody>
          <a:bodyPr/>
          <a:lstStyle/>
          <a:p>
            <a:pPr algn="ctr"/>
            <a:fld id="{571A5C36-D067-4A8B-BD3C-F67C535F77D7}" type="slidenum">
              <a:rPr lang="en-US" altLang="zh-CN" smtClean="0"/>
              <a:pPr algn="ctr"/>
              <a:t>29</a:t>
            </a:fld>
            <a:endParaRPr lang="en-US" altLang="zh-CN"/>
          </a:p>
        </p:txBody>
      </p:sp>
      <p:graphicFrame>
        <p:nvGraphicFramePr>
          <p:cNvPr id="4" name="图示 3">
            <a:extLst>
              <a:ext uri="{FF2B5EF4-FFF2-40B4-BE49-F238E27FC236}">
                <a16:creationId xmlns:a16="http://schemas.microsoft.com/office/drawing/2014/main" id="{C3F2FDBE-0C74-4CDF-B5F7-3EB5144AA564}"/>
              </a:ext>
            </a:extLst>
          </p:cNvPr>
          <p:cNvGraphicFramePr/>
          <p:nvPr>
            <p:extLst>
              <p:ext uri="{D42A27DB-BD31-4B8C-83A1-F6EECF244321}">
                <p14:modId xmlns:p14="http://schemas.microsoft.com/office/powerpoint/2010/main" val="2347708448"/>
              </p:ext>
            </p:extLst>
          </p:nvPr>
        </p:nvGraphicFramePr>
        <p:xfrm>
          <a:off x="697470" y="1177635"/>
          <a:ext cx="10787947" cy="4759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522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0" dirty="0">
                <a:latin typeface="微软雅黑" panose="020B0503020204020204" pitchFamily="34" charset="-122"/>
                <a:ea typeface="微软雅黑" panose="020B0503020204020204" pitchFamily="34" charset="-122"/>
              </a:rPr>
              <a:t>行业及市场分析</a:t>
            </a:r>
          </a:p>
        </p:txBody>
      </p:sp>
      <p:sp>
        <p:nvSpPr>
          <p:cNvPr id="3" name="文本占位符 2"/>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下一章节</a:t>
            </a:r>
          </a:p>
        </p:txBody>
      </p:sp>
    </p:spTree>
    <p:extLst>
      <p:ext uri="{BB962C8B-B14F-4D97-AF65-F5344CB8AC3E}">
        <p14:creationId xmlns:p14="http://schemas.microsoft.com/office/powerpoint/2010/main" val="2992824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03C3A-EF2E-4C2C-964A-867AB80B24FE}"/>
              </a:ext>
            </a:extLst>
          </p:cNvPr>
          <p:cNvSpPr>
            <a:spLocks noGrp="1"/>
          </p:cNvSpPr>
          <p:nvPr>
            <p:ph type="title"/>
          </p:nvPr>
        </p:nvSpPr>
        <p:spPr/>
        <p:txBody>
          <a:bodyPr/>
          <a:lstStyle/>
          <a:p>
            <a:r>
              <a:rPr lang="zh-CN" altLang="en-US" dirty="0"/>
              <a:t>智</a:t>
            </a:r>
            <a:r>
              <a:rPr lang="en-US" altLang="zh-CN" dirty="0"/>
              <a:t>·</a:t>
            </a:r>
            <a:r>
              <a:rPr lang="zh-CN" altLang="en-US" dirty="0"/>
              <a:t>源应用场景</a:t>
            </a:r>
          </a:p>
        </p:txBody>
      </p:sp>
      <p:sp>
        <p:nvSpPr>
          <p:cNvPr id="3" name="灯片编号占位符 2">
            <a:extLst>
              <a:ext uri="{FF2B5EF4-FFF2-40B4-BE49-F238E27FC236}">
                <a16:creationId xmlns:a16="http://schemas.microsoft.com/office/drawing/2014/main" id="{C15C1883-2B22-4DE0-BC73-7F775E53F189}"/>
              </a:ext>
            </a:extLst>
          </p:cNvPr>
          <p:cNvSpPr>
            <a:spLocks noGrp="1"/>
          </p:cNvSpPr>
          <p:nvPr>
            <p:ph type="sldNum" sz="quarter" idx="12"/>
          </p:nvPr>
        </p:nvSpPr>
        <p:spPr/>
        <p:txBody>
          <a:bodyPr/>
          <a:lstStyle/>
          <a:p>
            <a:pPr algn="ctr"/>
            <a:fld id="{571A5C36-D067-4A8B-BD3C-F67C535F77D7}" type="slidenum">
              <a:rPr lang="en-US" altLang="zh-CN" smtClean="0"/>
              <a:pPr algn="ctr"/>
              <a:t>30</a:t>
            </a:fld>
            <a:endParaRPr lang="en-US" altLang="zh-CN"/>
          </a:p>
        </p:txBody>
      </p:sp>
      <p:grpSp>
        <p:nvGrpSpPr>
          <p:cNvPr id="33" name="组合 32">
            <a:extLst>
              <a:ext uri="{FF2B5EF4-FFF2-40B4-BE49-F238E27FC236}">
                <a16:creationId xmlns:a16="http://schemas.microsoft.com/office/drawing/2014/main" id="{444670B0-2F41-402A-B04E-D61D19FEC8DB}"/>
              </a:ext>
            </a:extLst>
          </p:cNvPr>
          <p:cNvGrpSpPr/>
          <p:nvPr/>
        </p:nvGrpSpPr>
        <p:grpSpPr>
          <a:xfrm>
            <a:off x="937133" y="1019973"/>
            <a:ext cx="10317734" cy="4639672"/>
            <a:chOff x="309282" y="988775"/>
            <a:chExt cx="11322423" cy="5008614"/>
          </a:xfrm>
        </p:grpSpPr>
        <p:sp>
          <p:nvSpPr>
            <p:cNvPr id="34" name="圆角矩形 12">
              <a:extLst>
                <a:ext uri="{FF2B5EF4-FFF2-40B4-BE49-F238E27FC236}">
                  <a16:creationId xmlns:a16="http://schemas.microsoft.com/office/drawing/2014/main" id="{6EA535DE-39F8-4C41-AFCA-97F4BBB50BC2}"/>
                </a:ext>
              </a:extLst>
            </p:cNvPr>
            <p:cNvSpPr/>
            <p:nvPr/>
          </p:nvSpPr>
          <p:spPr>
            <a:xfrm>
              <a:off x="6521822" y="1290917"/>
              <a:ext cx="5109883" cy="2716306"/>
            </a:xfrm>
            <a:prstGeom prst="roundRect">
              <a:avLst/>
            </a:prstGeom>
            <a:solidFill>
              <a:srgbClr val="00B0F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13">
              <a:extLst>
                <a:ext uri="{FF2B5EF4-FFF2-40B4-BE49-F238E27FC236}">
                  <a16:creationId xmlns:a16="http://schemas.microsoft.com/office/drawing/2014/main" id="{AE01480A-7CC8-4E56-BBD0-74D4F2C2FEFC}"/>
                </a:ext>
              </a:extLst>
            </p:cNvPr>
            <p:cNvSpPr/>
            <p:nvPr/>
          </p:nvSpPr>
          <p:spPr>
            <a:xfrm>
              <a:off x="309282" y="1290917"/>
              <a:ext cx="4128248" cy="2084298"/>
            </a:xfrm>
            <a:prstGeom prst="roundRect">
              <a:avLst/>
            </a:prstGeom>
            <a:solidFill>
              <a:srgbClr val="00B0F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14">
              <a:extLst>
                <a:ext uri="{FF2B5EF4-FFF2-40B4-BE49-F238E27FC236}">
                  <a16:creationId xmlns:a16="http://schemas.microsoft.com/office/drawing/2014/main" id="{3F84866C-6713-457F-B198-C93EC7C0141D}"/>
                </a:ext>
              </a:extLst>
            </p:cNvPr>
            <p:cNvSpPr/>
            <p:nvPr/>
          </p:nvSpPr>
          <p:spPr>
            <a:xfrm>
              <a:off x="6521822" y="4235823"/>
              <a:ext cx="5109883" cy="1761566"/>
            </a:xfrm>
            <a:prstGeom prst="roundRect">
              <a:avLst/>
            </a:prstGeom>
            <a:solidFill>
              <a:srgbClr val="00B0F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Picture 3">
              <a:extLst>
                <a:ext uri="{FF2B5EF4-FFF2-40B4-BE49-F238E27FC236}">
                  <a16:creationId xmlns:a16="http://schemas.microsoft.com/office/drawing/2014/main" id="{A31F5E7A-2021-410A-B8AA-7F63F6198A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6687" y="3123815"/>
              <a:ext cx="989632" cy="98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3" descr="F:\山石网科\内部文件\icon\SG产品\未标题-18.emf">
              <a:extLst>
                <a:ext uri="{FF2B5EF4-FFF2-40B4-BE49-F238E27FC236}">
                  <a16:creationId xmlns:a16="http://schemas.microsoft.com/office/drawing/2014/main" id="{2BA0AB75-641D-46A2-9AC0-23CD787D690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179834" y="1023047"/>
              <a:ext cx="683976" cy="80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descr="F:\山石网科\内部文件\icon\SG产品\未标题-153.emf">
              <a:extLst>
                <a:ext uri="{FF2B5EF4-FFF2-40B4-BE49-F238E27FC236}">
                  <a16:creationId xmlns:a16="http://schemas.microsoft.com/office/drawing/2014/main" id="{48807CF7-051D-4041-8AE7-FD966C622BA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9282" y="988775"/>
              <a:ext cx="478794" cy="660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21">
              <a:extLst>
                <a:ext uri="{FF2B5EF4-FFF2-40B4-BE49-F238E27FC236}">
                  <a16:creationId xmlns:a16="http://schemas.microsoft.com/office/drawing/2014/main" id="{752C6368-CD06-478A-8F7F-14EA582B3070}"/>
                </a:ext>
              </a:extLst>
            </p:cNvPr>
            <p:cNvSpPr txBox="1"/>
            <p:nvPr/>
          </p:nvSpPr>
          <p:spPr>
            <a:xfrm>
              <a:off x="788075" y="1305715"/>
              <a:ext cx="1592957" cy="33015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分支机构内网</a:t>
              </a:r>
            </a:p>
          </p:txBody>
        </p:sp>
        <p:sp>
          <p:nvSpPr>
            <p:cNvPr id="41" name="TextBox 294">
              <a:extLst>
                <a:ext uri="{FF2B5EF4-FFF2-40B4-BE49-F238E27FC236}">
                  <a16:creationId xmlns:a16="http://schemas.microsoft.com/office/drawing/2014/main" id="{9C11F9E0-14EB-4429-A5D2-2D65CD1BF6E8}"/>
                </a:ext>
              </a:extLst>
            </p:cNvPr>
            <p:cNvSpPr txBox="1"/>
            <p:nvPr/>
          </p:nvSpPr>
          <p:spPr>
            <a:xfrm>
              <a:off x="6863809" y="1341772"/>
              <a:ext cx="1527155" cy="33015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企业总部内网</a:t>
              </a:r>
            </a:p>
          </p:txBody>
        </p:sp>
        <p:sp>
          <p:nvSpPr>
            <p:cNvPr id="42" name="TextBox 295">
              <a:extLst>
                <a:ext uri="{FF2B5EF4-FFF2-40B4-BE49-F238E27FC236}">
                  <a16:creationId xmlns:a16="http://schemas.microsoft.com/office/drawing/2014/main" id="{3046A257-3E03-4415-818A-0B6B79D1C144}"/>
                </a:ext>
              </a:extLst>
            </p:cNvPr>
            <p:cNvSpPr txBox="1"/>
            <p:nvPr/>
          </p:nvSpPr>
          <p:spPr>
            <a:xfrm>
              <a:off x="6863808" y="4321338"/>
              <a:ext cx="1897436" cy="330155"/>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云数据中心内网</a:t>
              </a:r>
            </a:p>
          </p:txBody>
        </p:sp>
        <p:cxnSp>
          <p:nvCxnSpPr>
            <p:cNvPr id="43" name="直接连接符 42">
              <a:extLst>
                <a:ext uri="{FF2B5EF4-FFF2-40B4-BE49-F238E27FC236}">
                  <a16:creationId xmlns:a16="http://schemas.microsoft.com/office/drawing/2014/main" id="{F444CF76-5687-40CA-9664-9E89D7E0BA6D}"/>
                </a:ext>
              </a:extLst>
            </p:cNvPr>
            <p:cNvCxnSpPr/>
            <p:nvPr/>
          </p:nvCxnSpPr>
          <p:spPr>
            <a:xfrm>
              <a:off x="4558553" y="2333066"/>
              <a:ext cx="793376"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1FE3AA5-A707-44B3-9254-773630AFD3F3}"/>
                </a:ext>
              </a:extLst>
            </p:cNvPr>
            <p:cNvCxnSpPr/>
            <p:nvPr/>
          </p:nvCxnSpPr>
          <p:spPr>
            <a:xfrm>
              <a:off x="5351929" y="4164524"/>
              <a:ext cx="0" cy="275216"/>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32EF2D6-71EC-49C0-B83C-D674804DA65D}"/>
                </a:ext>
              </a:extLst>
            </p:cNvPr>
            <p:cNvCxnSpPr/>
            <p:nvPr/>
          </p:nvCxnSpPr>
          <p:spPr>
            <a:xfrm>
              <a:off x="5607424" y="2138082"/>
              <a:ext cx="0" cy="8471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23CEF33-DCFE-4967-B484-E9202F8DBC62}"/>
                </a:ext>
              </a:extLst>
            </p:cNvPr>
            <p:cNvCxnSpPr/>
            <p:nvPr/>
          </p:nvCxnSpPr>
          <p:spPr>
            <a:xfrm>
              <a:off x="5607424" y="2138082"/>
              <a:ext cx="793376"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A69FE82-E8F0-4297-AFA3-7F57E3083130}"/>
                </a:ext>
              </a:extLst>
            </p:cNvPr>
            <p:cNvCxnSpPr/>
            <p:nvPr/>
          </p:nvCxnSpPr>
          <p:spPr>
            <a:xfrm>
              <a:off x="5609420" y="4205532"/>
              <a:ext cx="0" cy="110605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9A018E7-8E4A-4753-B5C6-5D804E12B867}"/>
                </a:ext>
              </a:extLst>
            </p:cNvPr>
            <p:cNvCxnSpPr/>
            <p:nvPr/>
          </p:nvCxnSpPr>
          <p:spPr>
            <a:xfrm>
              <a:off x="5616108" y="5311588"/>
              <a:ext cx="793376"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pic>
          <p:nvPicPr>
            <p:cNvPr id="49" name="图片 53">
              <a:extLst>
                <a:ext uri="{FF2B5EF4-FFF2-40B4-BE49-F238E27FC236}">
                  <a16:creationId xmlns:a16="http://schemas.microsoft.com/office/drawing/2014/main" id="{266C8FC4-E613-48F2-B3E7-A69C3EAB9D1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82685" y="1926940"/>
              <a:ext cx="1464435" cy="42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
              <a:extLst>
                <a:ext uri="{FF2B5EF4-FFF2-40B4-BE49-F238E27FC236}">
                  <a16:creationId xmlns:a16="http://schemas.microsoft.com/office/drawing/2014/main" id="{10EFF8EF-90F9-4C4B-814C-2A8A023E97B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0651" y="2085300"/>
              <a:ext cx="1352822" cy="39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5">
              <a:extLst>
                <a:ext uri="{FF2B5EF4-FFF2-40B4-BE49-F238E27FC236}">
                  <a16:creationId xmlns:a16="http://schemas.microsoft.com/office/drawing/2014/main" id="{043560C5-B664-44B3-A591-9B07737175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9937" y="4064270"/>
              <a:ext cx="904875" cy="54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2" name="组合 51">
              <a:extLst>
                <a:ext uri="{FF2B5EF4-FFF2-40B4-BE49-F238E27FC236}">
                  <a16:creationId xmlns:a16="http://schemas.microsoft.com/office/drawing/2014/main" id="{844F491D-95F6-4183-9774-D9BE1086672E}"/>
                </a:ext>
              </a:extLst>
            </p:cNvPr>
            <p:cNvGrpSpPr/>
            <p:nvPr/>
          </p:nvGrpSpPr>
          <p:grpSpPr>
            <a:xfrm>
              <a:off x="9371564" y="4921529"/>
              <a:ext cx="593597" cy="778496"/>
              <a:chOff x="7515223" y="4471900"/>
              <a:chExt cx="600075" cy="957262"/>
            </a:xfrm>
          </p:grpSpPr>
          <p:sp>
            <p:nvSpPr>
              <p:cNvPr id="181" name="圆角矩形 168">
                <a:extLst>
                  <a:ext uri="{FF2B5EF4-FFF2-40B4-BE49-F238E27FC236}">
                    <a16:creationId xmlns:a16="http://schemas.microsoft.com/office/drawing/2014/main" id="{09B1B131-503E-4F4F-B9E8-D087923BCD48}"/>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75AE2882-2819-4792-A3C6-BB38133EDD63}"/>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a:extLst>
                  <a:ext uri="{FF2B5EF4-FFF2-40B4-BE49-F238E27FC236}">
                    <a16:creationId xmlns:a16="http://schemas.microsoft.com/office/drawing/2014/main" id="{5D4FF527-DD9F-4F5F-93CA-5454A5B97F34}"/>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87B14A2D-1D9A-4027-8F4E-AE205A8DA117}"/>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548AFD9C-4D44-43CB-8748-A099DE01D029}"/>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C5867A8A-33D4-4C53-B9FC-2561099F4612}"/>
                </a:ext>
              </a:extLst>
            </p:cNvPr>
            <p:cNvGrpSpPr/>
            <p:nvPr/>
          </p:nvGrpSpPr>
          <p:grpSpPr>
            <a:xfrm>
              <a:off x="10057365" y="4921529"/>
              <a:ext cx="593597" cy="778496"/>
              <a:chOff x="7515223" y="4471900"/>
              <a:chExt cx="600075" cy="957262"/>
            </a:xfrm>
          </p:grpSpPr>
          <p:sp>
            <p:nvSpPr>
              <p:cNvPr id="176" name="圆角矩形 163">
                <a:extLst>
                  <a:ext uri="{FF2B5EF4-FFF2-40B4-BE49-F238E27FC236}">
                    <a16:creationId xmlns:a16="http://schemas.microsoft.com/office/drawing/2014/main" id="{93AF748A-3216-49A7-AD10-1738505AFCE1}"/>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4976E1B7-AE2E-4A66-8A9F-B0D815E7D816}"/>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8" name="直接连接符 177">
                <a:extLst>
                  <a:ext uri="{FF2B5EF4-FFF2-40B4-BE49-F238E27FC236}">
                    <a16:creationId xmlns:a16="http://schemas.microsoft.com/office/drawing/2014/main" id="{E9B6EA4E-4993-40BF-AEB8-6395BF61FD27}"/>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1A81094D-78F1-4FCE-A28F-92B756FDF053}"/>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211B594B-8253-405B-B4ED-29BA26FE0966}"/>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99C7F69C-278D-4E12-8F32-BD884BDC734A}"/>
                </a:ext>
              </a:extLst>
            </p:cNvPr>
            <p:cNvGrpSpPr/>
            <p:nvPr/>
          </p:nvGrpSpPr>
          <p:grpSpPr>
            <a:xfrm>
              <a:off x="10756612" y="4921529"/>
              <a:ext cx="593597" cy="778496"/>
              <a:chOff x="7515223" y="4471900"/>
              <a:chExt cx="600075" cy="957262"/>
            </a:xfrm>
          </p:grpSpPr>
          <p:sp>
            <p:nvSpPr>
              <p:cNvPr id="171" name="圆角矩形 158">
                <a:extLst>
                  <a:ext uri="{FF2B5EF4-FFF2-40B4-BE49-F238E27FC236}">
                    <a16:creationId xmlns:a16="http://schemas.microsoft.com/office/drawing/2014/main" id="{74540198-5064-4F7D-A9FB-A09860D9313E}"/>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05051CEF-68E4-4A8F-BC72-4AC9B043828C}"/>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a:extLst>
                  <a:ext uri="{FF2B5EF4-FFF2-40B4-BE49-F238E27FC236}">
                    <a16:creationId xmlns:a16="http://schemas.microsoft.com/office/drawing/2014/main" id="{94E3AD18-0161-49DA-91BD-D3E690178D58}"/>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670B7ADD-577C-4BDB-BE97-58AE3B2F93ED}"/>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A0EBF25E-83BA-4310-8C75-32EA385E95B1}"/>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5" name="Picture 2" descr="C:\Users\Administrator\Desktop\未标题-1.png">
              <a:extLst>
                <a:ext uri="{FF2B5EF4-FFF2-40B4-BE49-F238E27FC236}">
                  <a16:creationId xmlns:a16="http://schemas.microsoft.com/office/drawing/2014/main" id="{79AA984F-E159-4455-B3F0-131888F58E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9622" y="5074793"/>
              <a:ext cx="1127190" cy="49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70">
              <a:extLst>
                <a:ext uri="{FF2B5EF4-FFF2-40B4-BE49-F238E27FC236}">
                  <a16:creationId xmlns:a16="http://schemas.microsoft.com/office/drawing/2014/main" id="{3A69F8BF-8006-47B8-AD30-B259F41EDADE}"/>
                </a:ext>
              </a:extLst>
            </p:cNvPr>
            <p:cNvSpPr txBox="1"/>
            <p:nvPr/>
          </p:nvSpPr>
          <p:spPr>
            <a:xfrm>
              <a:off x="6591651" y="5563260"/>
              <a:ext cx="1310431" cy="274107"/>
            </a:xfrm>
            <a:prstGeom prst="rect">
              <a:avLst/>
            </a:prstGeom>
            <a:noFill/>
          </p:spPr>
          <p:txBody>
            <a:bodyPr wrap="square" rtlCol="0">
              <a:spAutoFit/>
            </a:bodyPr>
            <a:lstStyle/>
            <a:p>
              <a:r>
                <a:rPr lang="en-US" altLang="zh-CN" sz="1050" b="1" i="1" dirty="0">
                  <a:solidFill>
                    <a:schemeClr val="bg1"/>
                  </a:solidFill>
                  <a:latin typeface="微软雅黑" panose="020B0503020204020204" pitchFamily="34" charset="-122"/>
                  <a:ea typeface="微软雅黑" panose="020B0503020204020204" pitchFamily="34" charset="-122"/>
                </a:rPr>
                <a:t>X</a:t>
              </a:r>
              <a:r>
                <a:rPr lang="zh-CN" altLang="en-US" sz="1050" b="1" i="1" dirty="0">
                  <a:solidFill>
                    <a:schemeClr val="bg1"/>
                  </a:solidFill>
                  <a:latin typeface="微软雅黑" panose="020B0503020204020204" pitchFamily="34" charset="-122"/>
                  <a:ea typeface="微软雅黑" panose="020B0503020204020204" pitchFamily="34" charset="-122"/>
                </a:rPr>
                <a:t>系列</a:t>
              </a:r>
              <a:r>
                <a:rPr lang="en-US" altLang="zh-CN" sz="1050" b="1" i="1" dirty="0">
                  <a:solidFill>
                    <a:schemeClr val="bg1"/>
                  </a:solidFill>
                  <a:latin typeface="微软雅黑" panose="020B0503020204020204" pitchFamily="34" charset="-122"/>
                  <a:ea typeface="微软雅黑" panose="020B0503020204020204" pitchFamily="34" charset="-122"/>
                </a:rPr>
                <a:t>FW/</a:t>
              </a:r>
              <a:r>
                <a:rPr lang="zh-CN" altLang="en-US" sz="1050" b="1" i="1" dirty="0">
                  <a:solidFill>
                    <a:schemeClr val="bg1"/>
                  </a:solidFill>
                  <a:latin typeface="微软雅黑" panose="020B0503020204020204" pitchFamily="34" charset="-122"/>
                  <a:ea typeface="微软雅黑" panose="020B0503020204020204" pitchFamily="34" charset="-122"/>
                </a:rPr>
                <a:t>云</a:t>
              </a:r>
              <a:r>
                <a:rPr lang="en-US" altLang="zh-CN" sz="1050" b="1" i="1" dirty="0">
                  <a:solidFill>
                    <a:schemeClr val="bg1"/>
                  </a:solidFill>
                  <a:latin typeface="微软雅黑" panose="020B0503020204020204" pitchFamily="34" charset="-122"/>
                  <a:ea typeface="微软雅黑" panose="020B0503020204020204" pitchFamily="34" charset="-122"/>
                </a:rPr>
                <a:t>·</a:t>
              </a:r>
              <a:r>
                <a:rPr lang="zh-CN" altLang="en-US" sz="1050" b="1" i="1" dirty="0">
                  <a:solidFill>
                    <a:schemeClr val="bg1"/>
                  </a:solidFill>
                  <a:latin typeface="微软雅黑" panose="020B0503020204020204" pitchFamily="34" charset="-122"/>
                  <a:ea typeface="微软雅黑" panose="020B0503020204020204" pitchFamily="34" charset="-122"/>
                </a:rPr>
                <a:t>界</a:t>
              </a:r>
            </a:p>
          </p:txBody>
        </p:sp>
        <p:sp>
          <p:nvSpPr>
            <p:cNvPr id="57" name="TextBox 371">
              <a:extLst>
                <a:ext uri="{FF2B5EF4-FFF2-40B4-BE49-F238E27FC236}">
                  <a16:creationId xmlns:a16="http://schemas.microsoft.com/office/drawing/2014/main" id="{FA92DF68-B97D-4DC3-961A-9D559BAB0749}"/>
                </a:ext>
              </a:extLst>
            </p:cNvPr>
            <p:cNvSpPr txBox="1"/>
            <p:nvPr/>
          </p:nvSpPr>
          <p:spPr>
            <a:xfrm>
              <a:off x="6798524" y="2282282"/>
              <a:ext cx="1228021" cy="448538"/>
            </a:xfrm>
            <a:prstGeom prst="rect">
              <a:avLst/>
            </a:prstGeom>
            <a:noFill/>
          </p:spPr>
          <p:txBody>
            <a:bodyPr wrap="square" rtlCol="0">
              <a:spAutoFit/>
            </a:bodyPr>
            <a:lstStyle/>
            <a:p>
              <a:r>
                <a:rPr lang="en-US" altLang="zh-CN" sz="1050" b="1" i="1" dirty="0">
                  <a:solidFill>
                    <a:schemeClr val="bg1"/>
                  </a:solidFill>
                  <a:latin typeface="微软雅黑" panose="020B0503020204020204" pitchFamily="34" charset="-122"/>
                  <a:ea typeface="微软雅黑" panose="020B0503020204020204" pitchFamily="34" charset="-122"/>
                </a:rPr>
                <a:t>T</a:t>
              </a:r>
              <a:r>
                <a:rPr lang="zh-CN" altLang="en-US" sz="1050" b="1" i="1" dirty="0">
                  <a:solidFill>
                    <a:schemeClr val="bg1"/>
                  </a:solidFill>
                  <a:latin typeface="微软雅黑" panose="020B0503020204020204" pitchFamily="34" charset="-122"/>
                  <a:ea typeface="微软雅黑" panose="020B0503020204020204" pitchFamily="34" charset="-122"/>
                </a:rPr>
                <a:t>系列</a:t>
              </a:r>
              <a:r>
                <a:rPr lang="en-US" altLang="zh-CN" sz="1050" b="1" i="1" dirty="0">
                  <a:solidFill>
                    <a:schemeClr val="bg1"/>
                  </a:solidFill>
                  <a:latin typeface="微软雅黑" panose="020B0503020204020204" pitchFamily="34" charset="-122"/>
                  <a:ea typeface="微软雅黑" panose="020B0503020204020204" pitchFamily="34" charset="-122"/>
                </a:rPr>
                <a:t>FW</a:t>
              </a:r>
            </a:p>
            <a:p>
              <a:r>
                <a:rPr lang="en-US" altLang="zh-CN" sz="1050" b="1" i="1" dirty="0">
                  <a:solidFill>
                    <a:schemeClr val="bg1"/>
                  </a:solidFill>
                  <a:latin typeface="微软雅黑" panose="020B0503020204020204" pitchFamily="34" charset="-122"/>
                  <a:ea typeface="微软雅黑" panose="020B0503020204020204" pitchFamily="34" charset="-122"/>
                </a:rPr>
                <a:t>IPS/IDS/WAF</a:t>
              </a:r>
              <a:endParaRPr lang="zh-CN" altLang="en-US" sz="1050" b="1" i="1" dirty="0">
                <a:solidFill>
                  <a:schemeClr val="bg1"/>
                </a:solidFill>
                <a:latin typeface="微软雅黑" panose="020B0503020204020204" pitchFamily="34" charset="-122"/>
                <a:ea typeface="微软雅黑" panose="020B0503020204020204" pitchFamily="34" charset="-122"/>
              </a:endParaRPr>
            </a:p>
          </p:txBody>
        </p:sp>
        <p:sp>
          <p:nvSpPr>
            <p:cNvPr id="58" name="TextBox 372">
              <a:extLst>
                <a:ext uri="{FF2B5EF4-FFF2-40B4-BE49-F238E27FC236}">
                  <a16:creationId xmlns:a16="http://schemas.microsoft.com/office/drawing/2014/main" id="{138185C6-45D7-4B3A-B274-15C6EDD99290}"/>
                </a:ext>
              </a:extLst>
            </p:cNvPr>
            <p:cNvSpPr txBox="1"/>
            <p:nvPr/>
          </p:nvSpPr>
          <p:spPr>
            <a:xfrm>
              <a:off x="3293301" y="2424129"/>
              <a:ext cx="1194297" cy="448538"/>
            </a:xfrm>
            <a:prstGeom prst="rect">
              <a:avLst/>
            </a:prstGeom>
            <a:noFill/>
          </p:spPr>
          <p:txBody>
            <a:bodyPr wrap="square" rtlCol="0">
              <a:spAutoFit/>
            </a:bodyPr>
            <a:lstStyle/>
            <a:p>
              <a:r>
                <a:rPr lang="en-US" altLang="zh-CN" sz="1050" b="1" i="1" dirty="0">
                  <a:solidFill>
                    <a:schemeClr val="bg1"/>
                  </a:solidFill>
                  <a:latin typeface="微软雅黑" panose="020B0503020204020204" pitchFamily="34" charset="-122"/>
                  <a:ea typeface="微软雅黑" panose="020B0503020204020204" pitchFamily="34" charset="-122"/>
                </a:rPr>
                <a:t>E</a:t>
              </a:r>
              <a:r>
                <a:rPr lang="zh-CN" altLang="en-US" sz="1050" b="1" i="1" dirty="0">
                  <a:solidFill>
                    <a:schemeClr val="bg1"/>
                  </a:solidFill>
                  <a:latin typeface="微软雅黑" panose="020B0503020204020204" pitchFamily="34" charset="-122"/>
                  <a:ea typeface="微软雅黑" panose="020B0503020204020204" pitchFamily="34" charset="-122"/>
                </a:rPr>
                <a:t>系列</a:t>
              </a:r>
              <a:r>
                <a:rPr lang="en-US" altLang="zh-CN" sz="1050" b="1" i="1" dirty="0">
                  <a:solidFill>
                    <a:schemeClr val="bg1"/>
                  </a:solidFill>
                  <a:latin typeface="微软雅黑" panose="020B0503020204020204" pitchFamily="34" charset="-122"/>
                  <a:ea typeface="微软雅黑" panose="020B0503020204020204" pitchFamily="34" charset="-122"/>
                </a:rPr>
                <a:t>FW</a:t>
              </a:r>
            </a:p>
            <a:p>
              <a:r>
                <a:rPr lang="en-US" altLang="zh-CN" sz="1050" b="1" i="1" dirty="0">
                  <a:solidFill>
                    <a:schemeClr val="bg1"/>
                  </a:solidFill>
                  <a:latin typeface="微软雅黑" panose="020B0503020204020204" pitchFamily="34" charset="-122"/>
                  <a:ea typeface="微软雅黑" panose="020B0503020204020204" pitchFamily="34" charset="-122"/>
                </a:rPr>
                <a:t>IPS/IDS/WAF</a:t>
              </a:r>
              <a:endParaRPr lang="zh-CN" altLang="en-US" sz="1050" b="1" i="1" dirty="0">
                <a:solidFill>
                  <a:schemeClr val="bg1"/>
                </a:solidFill>
                <a:latin typeface="微软雅黑" panose="020B0503020204020204" pitchFamily="34" charset="-122"/>
                <a:ea typeface="微软雅黑" panose="020B0503020204020204" pitchFamily="34" charset="-122"/>
              </a:endParaRPr>
            </a:p>
          </p:txBody>
        </p:sp>
        <p:sp>
          <p:nvSpPr>
            <p:cNvPr id="59" name="圆角矩形 37">
              <a:extLst>
                <a:ext uri="{FF2B5EF4-FFF2-40B4-BE49-F238E27FC236}">
                  <a16:creationId xmlns:a16="http://schemas.microsoft.com/office/drawing/2014/main" id="{A83A60F7-6FBE-48E6-82DD-6AF1F2A0EC03}"/>
                </a:ext>
              </a:extLst>
            </p:cNvPr>
            <p:cNvSpPr/>
            <p:nvPr/>
          </p:nvSpPr>
          <p:spPr bwMode="auto">
            <a:xfrm>
              <a:off x="467998" y="1770622"/>
              <a:ext cx="2531972" cy="1438771"/>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grpSp>
          <p:nvGrpSpPr>
            <p:cNvPr id="60" name="组合 59">
              <a:extLst>
                <a:ext uri="{FF2B5EF4-FFF2-40B4-BE49-F238E27FC236}">
                  <a16:creationId xmlns:a16="http://schemas.microsoft.com/office/drawing/2014/main" id="{14CCF937-9633-4276-A60E-7D816DCC8E30}"/>
                </a:ext>
              </a:extLst>
            </p:cNvPr>
            <p:cNvGrpSpPr/>
            <p:nvPr/>
          </p:nvGrpSpPr>
          <p:grpSpPr>
            <a:xfrm>
              <a:off x="467997" y="1927400"/>
              <a:ext cx="611282" cy="407297"/>
              <a:chOff x="7130319" y="4998309"/>
              <a:chExt cx="1307956" cy="818371"/>
            </a:xfrm>
          </p:grpSpPr>
          <p:sp>
            <p:nvSpPr>
              <p:cNvPr id="168" name="矩形 167">
                <a:extLst>
                  <a:ext uri="{FF2B5EF4-FFF2-40B4-BE49-F238E27FC236}">
                    <a16:creationId xmlns:a16="http://schemas.microsoft.com/office/drawing/2014/main" id="{A7562F2F-FAA4-45D1-BDDB-3FD3D19B2806}"/>
                  </a:ext>
                </a:extLst>
              </p:cNvPr>
              <p:cNvSpPr/>
              <p:nvPr/>
            </p:nvSpPr>
            <p:spPr>
              <a:xfrm>
                <a:off x="7503248" y="4998309"/>
                <a:ext cx="935027" cy="55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37C3DC1B-2FC0-4062-9889-20345491F9F9}"/>
                  </a:ext>
                </a:extLst>
              </p:cNvPr>
              <p:cNvSpPr/>
              <p:nvPr/>
            </p:nvSpPr>
            <p:spPr>
              <a:xfrm>
                <a:off x="7571631" y="5064344"/>
                <a:ext cx="798260" cy="457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平行四边形 169">
                <a:extLst>
                  <a:ext uri="{FF2B5EF4-FFF2-40B4-BE49-F238E27FC236}">
                    <a16:creationId xmlns:a16="http://schemas.microsoft.com/office/drawing/2014/main" id="{80F915FA-7078-4702-8964-FC8B230DB145}"/>
                  </a:ext>
                </a:extLst>
              </p:cNvPr>
              <p:cNvSpPr/>
              <p:nvPr/>
            </p:nvSpPr>
            <p:spPr>
              <a:xfrm>
                <a:off x="7130319" y="5548123"/>
                <a:ext cx="1303193" cy="268557"/>
              </a:xfrm>
              <a:prstGeom prst="parallelogram">
                <a:avLst>
                  <a:gd name="adj" fmla="val 14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 name="内容占位符 4">
              <a:extLst>
                <a:ext uri="{FF2B5EF4-FFF2-40B4-BE49-F238E27FC236}">
                  <a16:creationId xmlns:a16="http://schemas.microsoft.com/office/drawing/2014/main" id="{77EE2CA2-1451-4F61-ADBE-7FC8345CD28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64694" y="2575259"/>
              <a:ext cx="1310431" cy="3596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组合 61">
              <a:extLst>
                <a:ext uri="{FF2B5EF4-FFF2-40B4-BE49-F238E27FC236}">
                  <a16:creationId xmlns:a16="http://schemas.microsoft.com/office/drawing/2014/main" id="{773255EB-227A-4175-BCAD-E56051C420A3}"/>
                </a:ext>
              </a:extLst>
            </p:cNvPr>
            <p:cNvGrpSpPr/>
            <p:nvPr/>
          </p:nvGrpSpPr>
          <p:grpSpPr>
            <a:xfrm>
              <a:off x="1216346" y="1927400"/>
              <a:ext cx="611282" cy="407297"/>
              <a:chOff x="7130319" y="4998309"/>
              <a:chExt cx="1307956" cy="818371"/>
            </a:xfrm>
          </p:grpSpPr>
          <p:sp>
            <p:nvSpPr>
              <p:cNvPr id="165" name="矩形 164">
                <a:extLst>
                  <a:ext uri="{FF2B5EF4-FFF2-40B4-BE49-F238E27FC236}">
                    <a16:creationId xmlns:a16="http://schemas.microsoft.com/office/drawing/2014/main" id="{C216643C-E122-4411-B6BB-ABADA3BD08BE}"/>
                  </a:ext>
                </a:extLst>
              </p:cNvPr>
              <p:cNvSpPr/>
              <p:nvPr/>
            </p:nvSpPr>
            <p:spPr>
              <a:xfrm>
                <a:off x="7503248" y="4998309"/>
                <a:ext cx="935027" cy="55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4B56282C-DB5D-4D72-A733-90953386A972}"/>
                  </a:ext>
                </a:extLst>
              </p:cNvPr>
              <p:cNvSpPr/>
              <p:nvPr/>
            </p:nvSpPr>
            <p:spPr>
              <a:xfrm>
                <a:off x="7542858" y="5064344"/>
                <a:ext cx="798260" cy="457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平行四边形 166">
                <a:extLst>
                  <a:ext uri="{FF2B5EF4-FFF2-40B4-BE49-F238E27FC236}">
                    <a16:creationId xmlns:a16="http://schemas.microsoft.com/office/drawing/2014/main" id="{EF9AA76C-69FE-48FA-B7D7-66A3036F7B5A}"/>
                  </a:ext>
                </a:extLst>
              </p:cNvPr>
              <p:cNvSpPr/>
              <p:nvPr/>
            </p:nvSpPr>
            <p:spPr>
              <a:xfrm>
                <a:off x="7130319" y="5548123"/>
                <a:ext cx="1303193" cy="268557"/>
              </a:xfrm>
              <a:prstGeom prst="parallelogram">
                <a:avLst>
                  <a:gd name="adj" fmla="val 14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386FC2D1-C911-49D2-96BE-BB79B213E709}"/>
                </a:ext>
              </a:extLst>
            </p:cNvPr>
            <p:cNvGrpSpPr/>
            <p:nvPr/>
          </p:nvGrpSpPr>
          <p:grpSpPr>
            <a:xfrm>
              <a:off x="2206740" y="1927400"/>
              <a:ext cx="611282" cy="407297"/>
              <a:chOff x="7130319" y="4998309"/>
              <a:chExt cx="1307956" cy="818371"/>
            </a:xfrm>
          </p:grpSpPr>
          <p:sp>
            <p:nvSpPr>
              <p:cNvPr id="162" name="矩形 161">
                <a:extLst>
                  <a:ext uri="{FF2B5EF4-FFF2-40B4-BE49-F238E27FC236}">
                    <a16:creationId xmlns:a16="http://schemas.microsoft.com/office/drawing/2014/main" id="{0D666D2F-6960-4949-8AF6-E95653C3BF42}"/>
                  </a:ext>
                </a:extLst>
              </p:cNvPr>
              <p:cNvSpPr/>
              <p:nvPr/>
            </p:nvSpPr>
            <p:spPr>
              <a:xfrm>
                <a:off x="7503248" y="4998309"/>
                <a:ext cx="935027" cy="55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AA093455-B481-4552-809A-772450CE9556}"/>
                  </a:ext>
                </a:extLst>
              </p:cNvPr>
              <p:cNvSpPr/>
              <p:nvPr/>
            </p:nvSpPr>
            <p:spPr>
              <a:xfrm>
                <a:off x="7571631" y="5064344"/>
                <a:ext cx="798259" cy="457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平行四边形 163">
                <a:extLst>
                  <a:ext uri="{FF2B5EF4-FFF2-40B4-BE49-F238E27FC236}">
                    <a16:creationId xmlns:a16="http://schemas.microsoft.com/office/drawing/2014/main" id="{072465AE-5191-4C72-8842-0FDD0CD3989C}"/>
                  </a:ext>
                </a:extLst>
              </p:cNvPr>
              <p:cNvSpPr/>
              <p:nvPr/>
            </p:nvSpPr>
            <p:spPr>
              <a:xfrm>
                <a:off x="7130319" y="5548123"/>
                <a:ext cx="1303193" cy="268557"/>
              </a:xfrm>
              <a:prstGeom prst="parallelogram">
                <a:avLst>
                  <a:gd name="adj" fmla="val 14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A3B6C8F1-0F12-49C6-9693-6280AEC54341}"/>
                </a:ext>
              </a:extLst>
            </p:cNvPr>
            <p:cNvGrpSpPr/>
            <p:nvPr/>
          </p:nvGrpSpPr>
          <p:grpSpPr>
            <a:xfrm>
              <a:off x="707393" y="2485330"/>
              <a:ext cx="420578" cy="539498"/>
              <a:chOff x="7515223" y="4471900"/>
              <a:chExt cx="600075" cy="957262"/>
            </a:xfrm>
          </p:grpSpPr>
          <p:sp>
            <p:nvSpPr>
              <p:cNvPr id="157" name="圆角矩形 144">
                <a:extLst>
                  <a:ext uri="{FF2B5EF4-FFF2-40B4-BE49-F238E27FC236}">
                    <a16:creationId xmlns:a16="http://schemas.microsoft.com/office/drawing/2014/main" id="{4E1BD36C-E4C0-4EE2-A0F9-09A1E6FAA40F}"/>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D81FB01F-CD60-4423-83AC-16726ABAC5FF}"/>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158">
                <a:extLst>
                  <a:ext uri="{FF2B5EF4-FFF2-40B4-BE49-F238E27FC236}">
                    <a16:creationId xmlns:a16="http://schemas.microsoft.com/office/drawing/2014/main" id="{137A18B8-B92C-42E7-811D-7952DBA1F7C6}"/>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EE4294A7-6ACC-4992-9CF6-1C0885ABB356}"/>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2264032E-9473-4C4F-AAA2-4AEBF29879B5}"/>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ECD9955B-97AE-4252-A2F3-176BF48ED70C}"/>
                </a:ext>
              </a:extLst>
            </p:cNvPr>
            <p:cNvGrpSpPr/>
            <p:nvPr/>
          </p:nvGrpSpPr>
          <p:grpSpPr>
            <a:xfrm>
              <a:off x="1310585" y="2502868"/>
              <a:ext cx="420578" cy="539498"/>
              <a:chOff x="7515223" y="4471900"/>
              <a:chExt cx="600075" cy="957262"/>
            </a:xfrm>
          </p:grpSpPr>
          <p:sp>
            <p:nvSpPr>
              <p:cNvPr id="152" name="圆角矩形 139">
                <a:extLst>
                  <a:ext uri="{FF2B5EF4-FFF2-40B4-BE49-F238E27FC236}">
                    <a16:creationId xmlns:a16="http://schemas.microsoft.com/office/drawing/2014/main" id="{6870B691-A97E-4217-AF22-A4EA0EC51664}"/>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3A673013-8035-445B-965C-3AB3460E1724}"/>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a:extLst>
                  <a:ext uri="{FF2B5EF4-FFF2-40B4-BE49-F238E27FC236}">
                    <a16:creationId xmlns:a16="http://schemas.microsoft.com/office/drawing/2014/main" id="{D1C0EE08-FD24-4DD5-ACC2-CA1FB3DFDF71}"/>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37D57162-7BE9-412C-A9AA-52CF47366865}"/>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E1476C11-2B0F-4DCE-87E0-406F69C20EF5}"/>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457">
              <a:extLst>
                <a:ext uri="{FF2B5EF4-FFF2-40B4-BE49-F238E27FC236}">
                  <a16:creationId xmlns:a16="http://schemas.microsoft.com/office/drawing/2014/main" id="{59137E38-3F60-4074-8030-2F7D4DC45A8B}"/>
                </a:ext>
              </a:extLst>
            </p:cNvPr>
            <p:cNvSpPr txBox="1"/>
            <p:nvPr/>
          </p:nvSpPr>
          <p:spPr>
            <a:xfrm>
              <a:off x="1739477" y="1943252"/>
              <a:ext cx="781687" cy="311813"/>
            </a:xfrm>
            <a:prstGeom prst="rect">
              <a:avLst/>
            </a:prstGeom>
            <a:noFill/>
          </p:spPr>
          <p:txBody>
            <a:bodyPr wrap="square" rtlCol="0">
              <a:spAutoFit/>
            </a:bodyPr>
            <a:lstStyle/>
            <a:p>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端</a:t>
              </a:r>
            </a:p>
          </p:txBody>
        </p:sp>
        <p:sp>
          <p:nvSpPr>
            <p:cNvPr id="67" name="圆角矩形 45">
              <a:extLst>
                <a:ext uri="{FF2B5EF4-FFF2-40B4-BE49-F238E27FC236}">
                  <a16:creationId xmlns:a16="http://schemas.microsoft.com/office/drawing/2014/main" id="{46A926DA-2AF1-4CE7-9E3C-F17894CC6414}"/>
                </a:ext>
              </a:extLst>
            </p:cNvPr>
            <p:cNvSpPr/>
            <p:nvPr/>
          </p:nvSpPr>
          <p:spPr bwMode="auto">
            <a:xfrm>
              <a:off x="8339645" y="1644268"/>
              <a:ext cx="1485800" cy="1149716"/>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sp>
          <p:nvSpPr>
            <p:cNvPr id="68" name="矩形 341">
              <a:extLst>
                <a:ext uri="{FF2B5EF4-FFF2-40B4-BE49-F238E27FC236}">
                  <a16:creationId xmlns:a16="http://schemas.microsoft.com/office/drawing/2014/main" id="{53E54A20-5FF4-40A5-BB6C-12672CA08EB9}"/>
                </a:ext>
              </a:extLst>
            </p:cNvPr>
            <p:cNvSpPr>
              <a:spLocks noChangeArrowheads="1"/>
            </p:cNvSpPr>
            <p:nvPr/>
          </p:nvSpPr>
          <p:spPr bwMode="auto">
            <a:xfrm>
              <a:off x="9000729" y="1658649"/>
              <a:ext cx="824715" cy="302643"/>
            </a:xfrm>
            <a:prstGeom prst="rect">
              <a:avLst/>
            </a:prstGeom>
            <a:noFill/>
            <a:ln w="9525">
              <a:noFill/>
              <a:miter lim="800000"/>
              <a:headEnd/>
              <a:tailEnd/>
            </a:ln>
          </p:spPr>
          <p:txBody>
            <a:bodyPr wrap="square">
              <a:spAutoFit/>
            </a:bodyPr>
            <a:lstStyle/>
            <a:p>
              <a:r>
                <a:rPr lang="zh-CN" altLang="en-US" sz="1050" b="1" dirty="0">
                  <a:solidFill>
                    <a:srgbClr val="FFFFFF"/>
                  </a:solidFill>
                  <a:latin typeface="微软雅黑" pitchFamily="34" charset="-122"/>
                  <a:ea typeface="微软雅黑" pitchFamily="34" charset="-122"/>
                </a:rPr>
                <a:t>办公网</a:t>
              </a:r>
            </a:p>
          </p:txBody>
        </p:sp>
        <p:sp>
          <p:nvSpPr>
            <p:cNvPr id="69" name="圆角矩形 47">
              <a:extLst>
                <a:ext uri="{FF2B5EF4-FFF2-40B4-BE49-F238E27FC236}">
                  <a16:creationId xmlns:a16="http://schemas.microsoft.com/office/drawing/2014/main" id="{8E247F84-B52A-4C62-8843-56D84EEB15C7}"/>
                </a:ext>
              </a:extLst>
            </p:cNvPr>
            <p:cNvSpPr/>
            <p:nvPr/>
          </p:nvSpPr>
          <p:spPr bwMode="auto">
            <a:xfrm>
              <a:off x="6772854" y="2900934"/>
              <a:ext cx="1927393" cy="895526"/>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sp>
          <p:nvSpPr>
            <p:cNvPr id="70" name="矩形 341">
              <a:extLst>
                <a:ext uri="{FF2B5EF4-FFF2-40B4-BE49-F238E27FC236}">
                  <a16:creationId xmlns:a16="http://schemas.microsoft.com/office/drawing/2014/main" id="{98B3F4EC-60DC-4B5E-AE4F-E3CB85904BCA}"/>
                </a:ext>
              </a:extLst>
            </p:cNvPr>
            <p:cNvSpPr>
              <a:spLocks noChangeArrowheads="1"/>
            </p:cNvSpPr>
            <p:nvPr/>
          </p:nvSpPr>
          <p:spPr bwMode="auto">
            <a:xfrm>
              <a:off x="7977012" y="3532150"/>
              <a:ext cx="735129" cy="302643"/>
            </a:xfrm>
            <a:prstGeom prst="rect">
              <a:avLst/>
            </a:prstGeom>
            <a:noFill/>
            <a:ln w="9525">
              <a:noFill/>
              <a:miter lim="800000"/>
              <a:headEnd/>
              <a:tailEnd/>
            </a:ln>
          </p:spPr>
          <p:txBody>
            <a:bodyPr wrap="square">
              <a:spAutoFit/>
            </a:bodyPr>
            <a:lstStyle/>
            <a:p>
              <a:r>
                <a:rPr lang="en-US" altLang="zh-CN" sz="1050" b="1" dirty="0">
                  <a:solidFill>
                    <a:srgbClr val="FFFFFF"/>
                  </a:solidFill>
                  <a:latin typeface="微软雅黑" pitchFamily="34" charset="-122"/>
                  <a:ea typeface="微软雅黑" pitchFamily="34" charset="-122"/>
                </a:rPr>
                <a:t>DMZ</a:t>
              </a:r>
              <a:endParaRPr lang="zh-CN" altLang="en-US" sz="1050" b="1" dirty="0">
                <a:solidFill>
                  <a:srgbClr val="FFFFFF"/>
                </a:solidFill>
                <a:latin typeface="微软雅黑" pitchFamily="34" charset="-122"/>
                <a:ea typeface="微软雅黑" pitchFamily="34" charset="-122"/>
              </a:endParaRPr>
            </a:p>
          </p:txBody>
        </p:sp>
        <p:sp>
          <p:nvSpPr>
            <p:cNvPr id="71" name="圆角矩形 49">
              <a:extLst>
                <a:ext uri="{FF2B5EF4-FFF2-40B4-BE49-F238E27FC236}">
                  <a16:creationId xmlns:a16="http://schemas.microsoft.com/office/drawing/2014/main" id="{2D004358-E34C-456A-977C-ABE05C98AADD}"/>
                </a:ext>
              </a:extLst>
            </p:cNvPr>
            <p:cNvSpPr/>
            <p:nvPr/>
          </p:nvSpPr>
          <p:spPr bwMode="auto">
            <a:xfrm>
              <a:off x="9965161" y="1629734"/>
              <a:ext cx="1544661" cy="2166725"/>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sp>
          <p:nvSpPr>
            <p:cNvPr id="72" name="矩形 341">
              <a:extLst>
                <a:ext uri="{FF2B5EF4-FFF2-40B4-BE49-F238E27FC236}">
                  <a16:creationId xmlns:a16="http://schemas.microsoft.com/office/drawing/2014/main" id="{9A8D1C8B-BEF1-400D-8CF5-DCD261BDC139}"/>
                </a:ext>
              </a:extLst>
            </p:cNvPr>
            <p:cNvSpPr>
              <a:spLocks noChangeArrowheads="1"/>
            </p:cNvSpPr>
            <p:nvPr/>
          </p:nvSpPr>
          <p:spPr bwMode="auto">
            <a:xfrm>
              <a:off x="10683383" y="1644268"/>
              <a:ext cx="826438" cy="302643"/>
            </a:xfrm>
            <a:prstGeom prst="rect">
              <a:avLst/>
            </a:prstGeom>
            <a:noFill/>
            <a:ln w="9525">
              <a:noFill/>
              <a:miter lim="800000"/>
              <a:headEnd/>
              <a:tailEnd/>
            </a:ln>
          </p:spPr>
          <p:txBody>
            <a:bodyPr wrap="square">
              <a:spAutoFit/>
            </a:bodyPr>
            <a:lstStyle/>
            <a:p>
              <a:r>
                <a:rPr lang="zh-CN" altLang="en-US" sz="1050" b="1" dirty="0">
                  <a:solidFill>
                    <a:srgbClr val="FFFFFF"/>
                  </a:solidFill>
                  <a:latin typeface="微软雅黑" pitchFamily="34" charset="-122"/>
                  <a:ea typeface="微软雅黑" pitchFamily="34" charset="-122"/>
                </a:rPr>
                <a:t>服务器</a:t>
              </a:r>
            </a:p>
          </p:txBody>
        </p:sp>
        <p:grpSp>
          <p:nvGrpSpPr>
            <p:cNvPr id="73" name="组合 72">
              <a:extLst>
                <a:ext uri="{FF2B5EF4-FFF2-40B4-BE49-F238E27FC236}">
                  <a16:creationId xmlns:a16="http://schemas.microsoft.com/office/drawing/2014/main" id="{70638838-A0D2-480A-9B8E-1C5E30F42D26}"/>
                </a:ext>
              </a:extLst>
            </p:cNvPr>
            <p:cNvGrpSpPr/>
            <p:nvPr/>
          </p:nvGrpSpPr>
          <p:grpSpPr>
            <a:xfrm>
              <a:off x="8547701" y="2670540"/>
              <a:ext cx="1573907" cy="748946"/>
              <a:chOff x="6659686" y="2802948"/>
              <a:chExt cx="1310431" cy="593137"/>
            </a:xfrm>
          </p:grpSpPr>
          <p:pic>
            <p:nvPicPr>
              <p:cNvPr id="150" name="内容占位符 4">
                <a:extLst>
                  <a:ext uri="{FF2B5EF4-FFF2-40B4-BE49-F238E27FC236}">
                    <a16:creationId xmlns:a16="http://schemas.microsoft.com/office/drawing/2014/main" id="{E8052260-E2ED-462F-BAC3-FD6EBD51AC4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59686" y="2802948"/>
                <a:ext cx="1310431" cy="3596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374">
                <a:extLst>
                  <a:ext uri="{FF2B5EF4-FFF2-40B4-BE49-F238E27FC236}">
                    <a16:creationId xmlns:a16="http://schemas.microsoft.com/office/drawing/2014/main" id="{80BB3992-539D-41F0-9030-351FE15A309E}"/>
                  </a:ext>
                </a:extLst>
              </p:cNvPr>
              <p:cNvSpPr txBox="1"/>
              <p:nvPr/>
            </p:nvSpPr>
            <p:spPr>
              <a:xfrm>
                <a:off x="7036876" y="3149141"/>
                <a:ext cx="669640" cy="246944"/>
              </a:xfrm>
              <a:prstGeom prst="rect">
                <a:avLst/>
              </a:prstGeom>
              <a:noFill/>
            </p:spPr>
            <p:txBody>
              <a:bodyPr wrap="square" rtlCol="0">
                <a:spAutoFit/>
              </a:bodyPr>
              <a:lstStyle/>
              <a:p>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a:t>
                </a:r>
              </a:p>
            </p:txBody>
          </p:sp>
        </p:grpSp>
        <p:grpSp>
          <p:nvGrpSpPr>
            <p:cNvPr id="74" name="组合 73">
              <a:extLst>
                <a:ext uri="{FF2B5EF4-FFF2-40B4-BE49-F238E27FC236}">
                  <a16:creationId xmlns:a16="http://schemas.microsoft.com/office/drawing/2014/main" id="{584CFCB7-2FA1-4523-B15D-7FE918B69D38}"/>
                </a:ext>
              </a:extLst>
            </p:cNvPr>
            <p:cNvGrpSpPr/>
            <p:nvPr/>
          </p:nvGrpSpPr>
          <p:grpSpPr>
            <a:xfrm>
              <a:off x="7040537" y="3024868"/>
              <a:ext cx="402798" cy="574410"/>
              <a:chOff x="7515223" y="4471900"/>
              <a:chExt cx="600075" cy="957262"/>
            </a:xfrm>
          </p:grpSpPr>
          <p:sp>
            <p:nvSpPr>
              <p:cNvPr id="145" name="圆角矩形 132">
                <a:extLst>
                  <a:ext uri="{FF2B5EF4-FFF2-40B4-BE49-F238E27FC236}">
                    <a16:creationId xmlns:a16="http://schemas.microsoft.com/office/drawing/2014/main" id="{B13075A2-7823-4F3A-8F73-323B002E8631}"/>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67F38511-1C77-4C44-A79F-AA6876F69894}"/>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a:extLst>
                  <a:ext uri="{FF2B5EF4-FFF2-40B4-BE49-F238E27FC236}">
                    <a16:creationId xmlns:a16="http://schemas.microsoft.com/office/drawing/2014/main" id="{5197C9E8-FA73-475C-81DB-6760A0679040}"/>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1F82C41-02F3-40A5-8F24-AA1C3E0065E7}"/>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F66D1CD3-4EED-4EB4-8C81-4B2F58EE3043}"/>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FAC8B657-6B34-4102-9F22-4926D9F9C115}"/>
                </a:ext>
              </a:extLst>
            </p:cNvPr>
            <p:cNvGrpSpPr/>
            <p:nvPr/>
          </p:nvGrpSpPr>
          <p:grpSpPr>
            <a:xfrm>
              <a:off x="7580597" y="3024868"/>
              <a:ext cx="402798" cy="574410"/>
              <a:chOff x="7515223" y="4471900"/>
              <a:chExt cx="600075" cy="957262"/>
            </a:xfrm>
          </p:grpSpPr>
          <p:sp>
            <p:nvSpPr>
              <p:cNvPr id="140" name="圆角矩形 127">
                <a:extLst>
                  <a:ext uri="{FF2B5EF4-FFF2-40B4-BE49-F238E27FC236}">
                    <a16:creationId xmlns:a16="http://schemas.microsoft.com/office/drawing/2014/main" id="{494A1B95-60B7-4786-B5F3-E845253E13F8}"/>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4303EA8E-F63A-4AC8-99C3-EF012249A57C}"/>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直接连接符 141">
                <a:extLst>
                  <a:ext uri="{FF2B5EF4-FFF2-40B4-BE49-F238E27FC236}">
                    <a16:creationId xmlns:a16="http://schemas.microsoft.com/office/drawing/2014/main" id="{8F4F6E51-AAD5-4B8E-828D-E43FBA5059FA}"/>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039B2C1C-AA25-41E3-8F6F-56E0465DB2C7}"/>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389AD52D-3078-4940-A29E-4891CF8D6F43}"/>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AC7992D8-3F86-41F8-A55E-32FA302E3247}"/>
                </a:ext>
              </a:extLst>
            </p:cNvPr>
            <p:cNvGrpSpPr/>
            <p:nvPr/>
          </p:nvGrpSpPr>
          <p:grpSpPr>
            <a:xfrm>
              <a:off x="10326970" y="2084746"/>
              <a:ext cx="402798" cy="574410"/>
              <a:chOff x="7515223" y="4471900"/>
              <a:chExt cx="600075" cy="957262"/>
            </a:xfrm>
          </p:grpSpPr>
          <p:sp>
            <p:nvSpPr>
              <p:cNvPr id="135" name="圆角矩形 122">
                <a:extLst>
                  <a:ext uri="{FF2B5EF4-FFF2-40B4-BE49-F238E27FC236}">
                    <a16:creationId xmlns:a16="http://schemas.microsoft.com/office/drawing/2014/main" id="{790A950F-B529-49DB-B611-199E2135208A}"/>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E2A32D72-EA58-4602-8417-E57283181B00}"/>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a:extLst>
                  <a:ext uri="{FF2B5EF4-FFF2-40B4-BE49-F238E27FC236}">
                    <a16:creationId xmlns:a16="http://schemas.microsoft.com/office/drawing/2014/main" id="{E59B4EFB-CB69-4953-A0E8-EF2187BA4AC3}"/>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69D766B7-2A1F-4B56-A71F-D4072F8E2AA7}"/>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4BAB5F4D-21E5-4805-A786-9C08B557B209}"/>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593BD19B-CB9C-4EBF-93B3-F706E2DD2BC6}"/>
                </a:ext>
              </a:extLst>
            </p:cNvPr>
            <p:cNvGrpSpPr/>
            <p:nvPr/>
          </p:nvGrpSpPr>
          <p:grpSpPr>
            <a:xfrm>
              <a:off x="10867030" y="2084746"/>
              <a:ext cx="402798" cy="574410"/>
              <a:chOff x="7515223" y="4471900"/>
              <a:chExt cx="600075" cy="957262"/>
            </a:xfrm>
          </p:grpSpPr>
          <p:sp>
            <p:nvSpPr>
              <p:cNvPr id="130" name="圆角矩形 117">
                <a:extLst>
                  <a:ext uri="{FF2B5EF4-FFF2-40B4-BE49-F238E27FC236}">
                    <a16:creationId xmlns:a16="http://schemas.microsoft.com/office/drawing/2014/main" id="{BA972180-F6E4-42C4-AC5F-A0AAC50095B7}"/>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4895A9F8-4F10-4F64-897D-DBB7F18B8874}"/>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连接符 131">
                <a:extLst>
                  <a:ext uri="{FF2B5EF4-FFF2-40B4-BE49-F238E27FC236}">
                    <a16:creationId xmlns:a16="http://schemas.microsoft.com/office/drawing/2014/main" id="{E3A497FF-317B-4A62-AEB3-7FC3F418F66A}"/>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26C911E-82C1-41DE-BF9C-6AA0AC3C7593}"/>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5D425BD9-3FD6-470A-84BC-B88C8C5DC0C6}"/>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5864042B-EBA3-4C50-AE79-171E9D074954}"/>
                </a:ext>
              </a:extLst>
            </p:cNvPr>
            <p:cNvGrpSpPr/>
            <p:nvPr/>
          </p:nvGrpSpPr>
          <p:grpSpPr>
            <a:xfrm>
              <a:off x="10379717" y="2973231"/>
              <a:ext cx="402798" cy="574410"/>
              <a:chOff x="7515223" y="4471900"/>
              <a:chExt cx="600075" cy="957262"/>
            </a:xfrm>
          </p:grpSpPr>
          <p:sp>
            <p:nvSpPr>
              <p:cNvPr id="125" name="圆角矩形 112">
                <a:extLst>
                  <a:ext uri="{FF2B5EF4-FFF2-40B4-BE49-F238E27FC236}">
                    <a16:creationId xmlns:a16="http://schemas.microsoft.com/office/drawing/2014/main" id="{17190C79-B551-4D97-B3E9-47841ADE483C}"/>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EA30D64-1D97-4BDC-BDCF-FC93754EF722}"/>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7D6785B6-C681-44BC-9937-98B9032A0BFB}"/>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7B441359-3F22-45E2-9B01-E4650624252A}"/>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9E1833DA-332E-4235-BF01-A4FC729DA2D7}"/>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38F2B66F-3379-4053-BE40-50CE1D3B6E10}"/>
                </a:ext>
              </a:extLst>
            </p:cNvPr>
            <p:cNvGrpSpPr/>
            <p:nvPr/>
          </p:nvGrpSpPr>
          <p:grpSpPr>
            <a:xfrm>
              <a:off x="10919777" y="2973231"/>
              <a:ext cx="402798" cy="574410"/>
              <a:chOff x="7515223" y="4471900"/>
              <a:chExt cx="600075" cy="957262"/>
            </a:xfrm>
          </p:grpSpPr>
          <p:sp>
            <p:nvSpPr>
              <p:cNvPr id="120" name="圆角矩形 107">
                <a:extLst>
                  <a:ext uri="{FF2B5EF4-FFF2-40B4-BE49-F238E27FC236}">
                    <a16:creationId xmlns:a16="http://schemas.microsoft.com/office/drawing/2014/main" id="{D915F8CF-4749-4F9C-A992-19A1FF378303}"/>
                  </a:ext>
                </a:extLst>
              </p:cNvPr>
              <p:cNvSpPr/>
              <p:nvPr/>
            </p:nvSpPr>
            <p:spPr>
              <a:xfrm>
                <a:off x="7515223" y="4471900"/>
                <a:ext cx="600075" cy="957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9375782F-4AE0-47F1-AE96-D3A1BD32EA4A}"/>
                  </a:ext>
                </a:extLst>
              </p:cNvPr>
              <p:cNvSpPr/>
              <p:nvPr/>
            </p:nvSpPr>
            <p:spPr>
              <a:xfrm>
                <a:off x="7736678" y="5178212"/>
                <a:ext cx="157163" cy="1428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ACB00895-4EE6-42BF-A794-18D728BF6CF6}"/>
                  </a:ext>
                </a:extLst>
              </p:cNvPr>
              <p:cNvCxnSpPr/>
              <p:nvPr/>
            </p:nvCxnSpPr>
            <p:spPr>
              <a:xfrm>
                <a:off x="7586661" y="4700498"/>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2905D30-B5B1-4527-9BC7-A2E0D90576B0}"/>
                  </a:ext>
                </a:extLst>
              </p:cNvPr>
              <p:cNvCxnSpPr/>
              <p:nvPr/>
            </p:nvCxnSpPr>
            <p:spPr>
              <a:xfrm>
                <a:off x="7586661" y="4950441"/>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38DE3B2-04CE-461D-8E20-E7A455D92A2D}"/>
                  </a:ext>
                </a:extLst>
              </p:cNvPr>
              <p:cNvCxnSpPr/>
              <p:nvPr/>
            </p:nvCxnSpPr>
            <p:spPr>
              <a:xfrm>
                <a:off x="7586661" y="4825469"/>
                <a:ext cx="3357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8F7CCD49-DF35-432B-9EC4-4514C72D6A90}"/>
                </a:ext>
              </a:extLst>
            </p:cNvPr>
            <p:cNvGrpSpPr/>
            <p:nvPr/>
          </p:nvGrpSpPr>
          <p:grpSpPr>
            <a:xfrm>
              <a:off x="8425474" y="1982993"/>
              <a:ext cx="651289" cy="388958"/>
              <a:chOff x="7130319" y="4998309"/>
              <a:chExt cx="1307956" cy="818371"/>
            </a:xfrm>
          </p:grpSpPr>
          <p:sp>
            <p:nvSpPr>
              <p:cNvPr id="117" name="矩形 116">
                <a:extLst>
                  <a:ext uri="{FF2B5EF4-FFF2-40B4-BE49-F238E27FC236}">
                    <a16:creationId xmlns:a16="http://schemas.microsoft.com/office/drawing/2014/main" id="{568EE7B9-52DB-4847-B1B6-611B483BF917}"/>
                  </a:ext>
                </a:extLst>
              </p:cNvPr>
              <p:cNvSpPr/>
              <p:nvPr/>
            </p:nvSpPr>
            <p:spPr>
              <a:xfrm>
                <a:off x="7503248" y="4998309"/>
                <a:ext cx="935027" cy="556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26170049-7707-4CFE-B103-785E3DFAF891}"/>
                  </a:ext>
                </a:extLst>
              </p:cNvPr>
              <p:cNvSpPr/>
              <p:nvPr/>
            </p:nvSpPr>
            <p:spPr>
              <a:xfrm>
                <a:off x="7571631" y="5064344"/>
                <a:ext cx="798259" cy="457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平行四边形 118">
                <a:extLst>
                  <a:ext uri="{FF2B5EF4-FFF2-40B4-BE49-F238E27FC236}">
                    <a16:creationId xmlns:a16="http://schemas.microsoft.com/office/drawing/2014/main" id="{E28ABBE8-7F8C-48CF-AB3B-9C3F23FB39F5}"/>
                  </a:ext>
                </a:extLst>
              </p:cNvPr>
              <p:cNvSpPr/>
              <p:nvPr/>
            </p:nvSpPr>
            <p:spPr>
              <a:xfrm>
                <a:off x="7130319" y="5548123"/>
                <a:ext cx="1303193" cy="268557"/>
              </a:xfrm>
              <a:prstGeom prst="parallelogram">
                <a:avLst>
                  <a:gd name="adj" fmla="val 14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a:extLst>
                <a:ext uri="{FF2B5EF4-FFF2-40B4-BE49-F238E27FC236}">
                  <a16:creationId xmlns:a16="http://schemas.microsoft.com/office/drawing/2014/main" id="{2BB5EC2A-F2E5-4F2C-BAE3-499AC38B2F4D}"/>
                </a:ext>
              </a:extLst>
            </p:cNvPr>
            <p:cNvGrpSpPr/>
            <p:nvPr/>
          </p:nvGrpSpPr>
          <p:grpSpPr>
            <a:xfrm>
              <a:off x="9156113" y="1964002"/>
              <a:ext cx="509662" cy="387006"/>
              <a:chOff x="4475737" y="4529050"/>
              <a:chExt cx="1764506" cy="1026684"/>
            </a:xfrm>
          </p:grpSpPr>
          <p:sp>
            <p:nvSpPr>
              <p:cNvPr id="114" name="矩形 113">
                <a:extLst>
                  <a:ext uri="{FF2B5EF4-FFF2-40B4-BE49-F238E27FC236}">
                    <a16:creationId xmlns:a16="http://schemas.microsoft.com/office/drawing/2014/main" id="{30A98E3D-7CA9-4BD0-BFE6-35F6127C6158}"/>
                  </a:ext>
                </a:extLst>
              </p:cNvPr>
              <p:cNvSpPr/>
              <p:nvPr/>
            </p:nvSpPr>
            <p:spPr>
              <a:xfrm>
                <a:off x="4475737" y="4529050"/>
                <a:ext cx="1764506" cy="842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等腰三角形 114">
                <a:extLst>
                  <a:ext uri="{FF2B5EF4-FFF2-40B4-BE49-F238E27FC236}">
                    <a16:creationId xmlns:a16="http://schemas.microsoft.com/office/drawing/2014/main" id="{055EC4FE-8CC7-4A4F-A7E7-E11EDB3A3346}"/>
                  </a:ext>
                </a:extLst>
              </p:cNvPr>
              <p:cNvSpPr/>
              <p:nvPr/>
            </p:nvSpPr>
            <p:spPr>
              <a:xfrm>
                <a:off x="4816188" y="5372012"/>
                <a:ext cx="1102816" cy="1837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FD3D982A-9B36-4AF5-965F-21FD5E5147F6}"/>
                  </a:ext>
                </a:extLst>
              </p:cNvPr>
              <p:cNvSpPr/>
              <p:nvPr/>
            </p:nvSpPr>
            <p:spPr>
              <a:xfrm>
                <a:off x="4540795" y="4586198"/>
                <a:ext cx="1653602" cy="7348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a:extLst>
                <a:ext uri="{FF2B5EF4-FFF2-40B4-BE49-F238E27FC236}">
                  <a16:creationId xmlns:a16="http://schemas.microsoft.com/office/drawing/2014/main" id="{FD453156-C278-48B6-A903-665156227D98}"/>
                </a:ext>
              </a:extLst>
            </p:cNvPr>
            <p:cNvGrpSpPr/>
            <p:nvPr/>
          </p:nvGrpSpPr>
          <p:grpSpPr>
            <a:xfrm>
              <a:off x="785972" y="1996440"/>
              <a:ext cx="169419" cy="195956"/>
              <a:chOff x="3067492" y="2291429"/>
              <a:chExt cx="169419" cy="195956"/>
            </a:xfrm>
            <a:solidFill>
              <a:srgbClr val="FFC000"/>
            </a:solidFill>
          </p:grpSpPr>
          <p:sp>
            <p:nvSpPr>
              <p:cNvPr id="111" name="Freeform 54">
                <a:extLst>
                  <a:ext uri="{FF2B5EF4-FFF2-40B4-BE49-F238E27FC236}">
                    <a16:creationId xmlns:a16="http://schemas.microsoft.com/office/drawing/2014/main" id="{324B0AC3-553E-4932-B260-35052CFB1DA8}"/>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12" name="Freeform 55">
                <a:extLst>
                  <a:ext uri="{FF2B5EF4-FFF2-40B4-BE49-F238E27FC236}">
                    <a16:creationId xmlns:a16="http://schemas.microsoft.com/office/drawing/2014/main" id="{4222BF72-0C87-4BDE-B3D8-324F6851CCF8}"/>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13" name="Freeform 56">
                <a:extLst>
                  <a:ext uri="{FF2B5EF4-FFF2-40B4-BE49-F238E27FC236}">
                    <a16:creationId xmlns:a16="http://schemas.microsoft.com/office/drawing/2014/main" id="{6BC44CF7-9023-41DD-B8AB-570E06E80DA4}"/>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grpSp>
          <p:nvGrpSpPr>
            <p:cNvPr id="83" name="组合 82">
              <a:extLst>
                <a:ext uri="{FF2B5EF4-FFF2-40B4-BE49-F238E27FC236}">
                  <a16:creationId xmlns:a16="http://schemas.microsoft.com/office/drawing/2014/main" id="{F8FF39AC-9281-466F-8BD9-0719705019AC}"/>
                </a:ext>
              </a:extLst>
            </p:cNvPr>
            <p:cNvGrpSpPr/>
            <p:nvPr/>
          </p:nvGrpSpPr>
          <p:grpSpPr>
            <a:xfrm>
              <a:off x="1524714" y="1994912"/>
              <a:ext cx="169419" cy="195956"/>
              <a:chOff x="3067492" y="2291429"/>
              <a:chExt cx="169419" cy="195956"/>
            </a:xfrm>
            <a:solidFill>
              <a:srgbClr val="FFC000"/>
            </a:solidFill>
          </p:grpSpPr>
          <p:sp>
            <p:nvSpPr>
              <p:cNvPr id="108" name="Freeform 54">
                <a:extLst>
                  <a:ext uri="{FF2B5EF4-FFF2-40B4-BE49-F238E27FC236}">
                    <a16:creationId xmlns:a16="http://schemas.microsoft.com/office/drawing/2014/main" id="{59296607-A59D-4562-B67E-CA987AA968BD}"/>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09" name="Freeform 55">
                <a:extLst>
                  <a:ext uri="{FF2B5EF4-FFF2-40B4-BE49-F238E27FC236}">
                    <a16:creationId xmlns:a16="http://schemas.microsoft.com/office/drawing/2014/main" id="{10CEC194-8954-4321-A003-C3273959926B}"/>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10" name="Freeform 56">
                <a:extLst>
                  <a:ext uri="{FF2B5EF4-FFF2-40B4-BE49-F238E27FC236}">
                    <a16:creationId xmlns:a16="http://schemas.microsoft.com/office/drawing/2014/main" id="{6D874B40-0993-485A-A98E-3F3FEDE92558}"/>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grpSp>
          <p:nvGrpSpPr>
            <p:cNvPr id="84" name="组合 83">
              <a:extLst>
                <a:ext uri="{FF2B5EF4-FFF2-40B4-BE49-F238E27FC236}">
                  <a16:creationId xmlns:a16="http://schemas.microsoft.com/office/drawing/2014/main" id="{A0E1E274-CDC1-48FD-AB1F-A5A3DEBEF731}"/>
                </a:ext>
              </a:extLst>
            </p:cNvPr>
            <p:cNvGrpSpPr/>
            <p:nvPr/>
          </p:nvGrpSpPr>
          <p:grpSpPr>
            <a:xfrm>
              <a:off x="2525990" y="1993008"/>
              <a:ext cx="169419" cy="195956"/>
              <a:chOff x="3067492" y="2291429"/>
              <a:chExt cx="169419" cy="195956"/>
            </a:xfrm>
            <a:solidFill>
              <a:srgbClr val="FFC000"/>
            </a:solidFill>
          </p:grpSpPr>
          <p:sp>
            <p:nvSpPr>
              <p:cNvPr id="105" name="Freeform 54">
                <a:extLst>
                  <a:ext uri="{FF2B5EF4-FFF2-40B4-BE49-F238E27FC236}">
                    <a16:creationId xmlns:a16="http://schemas.microsoft.com/office/drawing/2014/main" id="{2AC0AF7B-969F-47D3-A590-7B93CBDE974B}"/>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06" name="Freeform 55">
                <a:extLst>
                  <a:ext uri="{FF2B5EF4-FFF2-40B4-BE49-F238E27FC236}">
                    <a16:creationId xmlns:a16="http://schemas.microsoft.com/office/drawing/2014/main" id="{5E911210-B6AD-4CF1-8D8B-349B0461D58B}"/>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07" name="Freeform 56">
                <a:extLst>
                  <a:ext uri="{FF2B5EF4-FFF2-40B4-BE49-F238E27FC236}">
                    <a16:creationId xmlns:a16="http://schemas.microsoft.com/office/drawing/2014/main" id="{F391177C-2A62-437D-91DB-35B6441F3914}"/>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grpSp>
          <p:nvGrpSpPr>
            <p:cNvPr id="85" name="组合 84">
              <a:extLst>
                <a:ext uri="{FF2B5EF4-FFF2-40B4-BE49-F238E27FC236}">
                  <a16:creationId xmlns:a16="http://schemas.microsoft.com/office/drawing/2014/main" id="{3A7485CC-88F5-48B2-82D2-F8B3FF7A1EDB}"/>
                </a:ext>
              </a:extLst>
            </p:cNvPr>
            <p:cNvGrpSpPr/>
            <p:nvPr/>
          </p:nvGrpSpPr>
          <p:grpSpPr>
            <a:xfrm>
              <a:off x="8761245" y="2037198"/>
              <a:ext cx="169419" cy="195956"/>
              <a:chOff x="3067492" y="2291429"/>
              <a:chExt cx="169419" cy="195956"/>
            </a:xfrm>
            <a:solidFill>
              <a:srgbClr val="FFC000"/>
            </a:solidFill>
          </p:grpSpPr>
          <p:sp>
            <p:nvSpPr>
              <p:cNvPr id="102" name="Freeform 54">
                <a:extLst>
                  <a:ext uri="{FF2B5EF4-FFF2-40B4-BE49-F238E27FC236}">
                    <a16:creationId xmlns:a16="http://schemas.microsoft.com/office/drawing/2014/main" id="{DBA1C061-5C7F-46A6-BEEF-433A6078FCCA}"/>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03" name="Freeform 55">
                <a:extLst>
                  <a:ext uri="{FF2B5EF4-FFF2-40B4-BE49-F238E27FC236}">
                    <a16:creationId xmlns:a16="http://schemas.microsoft.com/office/drawing/2014/main" id="{4B4C00D8-B884-45D9-A9FA-FB753BEB42E6}"/>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04" name="Freeform 56">
                <a:extLst>
                  <a:ext uri="{FF2B5EF4-FFF2-40B4-BE49-F238E27FC236}">
                    <a16:creationId xmlns:a16="http://schemas.microsoft.com/office/drawing/2014/main" id="{FCAAD00C-8F8E-441D-982C-31FFD88702BD}"/>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grpSp>
          <p:nvGrpSpPr>
            <p:cNvPr id="86" name="组合 85">
              <a:extLst>
                <a:ext uri="{FF2B5EF4-FFF2-40B4-BE49-F238E27FC236}">
                  <a16:creationId xmlns:a16="http://schemas.microsoft.com/office/drawing/2014/main" id="{22C08758-4468-4544-A3CB-3F97E54F74C7}"/>
                </a:ext>
              </a:extLst>
            </p:cNvPr>
            <p:cNvGrpSpPr/>
            <p:nvPr/>
          </p:nvGrpSpPr>
          <p:grpSpPr>
            <a:xfrm>
              <a:off x="9344074" y="2036481"/>
              <a:ext cx="169419" cy="195956"/>
              <a:chOff x="3067492" y="2291429"/>
              <a:chExt cx="169419" cy="195956"/>
            </a:xfrm>
            <a:solidFill>
              <a:srgbClr val="FFC000"/>
            </a:solidFill>
          </p:grpSpPr>
          <p:sp>
            <p:nvSpPr>
              <p:cNvPr id="99" name="Freeform 54">
                <a:extLst>
                  <a:ext uri="{FF2B5EF4-FFF2-40B4-BE49-F238E27FC236}">
                    <a16:creationId xmlns:a16="http://schemas.microsoft.com/office/drawing/2014/main" id="{8FAEA1C4-1EB0-480A-9F84-CB17942BC1B0}"/>
                  </a:ext>
                </a:extLst>
              </p:cNvPr>
              <p:cNvSpPr>
                <a:spLocks noEditPoints="1"/>
              </p:cNvSpPr>
              <p:nvPr/>
            </p:nvSpPr>
            <p:spPr bwMode="auto">
              <a:xfrm>
                <a:off x="3067492" y="2291429"/>
                <a:ext cx="169419" cy="195956"/>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a:lstStyle/>
              <a:p>
                <a:pPr>
                  <a:defRPr/>
                </a:pPr>
                <a:endParaRPr lang="zh-CN" altLang="en-US" sz="1400">
                  <a:solidFill>
                    <a:srgbClr val="000000"/>
                  </a:solidFill>
                </a:endParaRPr>
              </a:p>
            </p:txBody>
          </p:sp>
          <p:sp>
            <p:nvSpPr>
              <p:cNvPr id="100" name="Freeform 55">
                <a:extLst>
                  <a:ext uri="{FF2B5EF4-FFF2-40B4-BE49-F238E27FC236}">
                    <a16:creationId xmlns:a16="http://schemas.microsoft.com/office/drawing/2014/main" id="{0B4CD687-969F-4E8E-A647-26B4EE2008F4}"/>
                  </a:ext>
                </a:extLst>
              </p:cNvPr>
              <p:cNvSpPr>
                <a:spLocks/>
              </p:cNvSpPr>
              <p:nvPr/>
            </p:nvSpPr>
            <p:spPr bwMode="auto">
              <a:xfrm>
                <a:off x="3114439" y="2352664"/>
                <a:ext cx="91855" cy="104102"/>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a:lstStyle/>
              <a:p>
                <a:pPr>
                  <a:defRPr/>
                </a:pPr>
                <a:endParaRPr lang="zh-CN" altLang="en-US" sz="1400">
                  <a:solidFill>
                    <a:srgbClr val="000000"/>
                  </a:solidFill>
                </a:endParaRPr>
              </a:p>
            </p:txBody>
          </p:sp>
          <p:sp>
            <p:nvSpPr>
              <p:cNvPr id="101" name="Freeform 56">
                <a:extLst>
                  <a:ext uri="{FF2B5EF4-FFF2-40B4-BE49-F238E27FC236}">
                    <a16:creationId xmlns:a16="http://schemas.microsoft.com/office/drawing/2014/main" id="{A84B454C-93E2-4238-BAB0-17EE625A80B3}"/>
                  </a:ext>
                </a:extLst>
              </p:cNvPr>
              <p:cNvSpPr>
                <a:spLocks/>
              </p:cNvSpPr>
              <p:nvPr/>
            </p:nvSpPr>
            <p:spPr bwMode="auto">
              <a:xfrm>
                <a:off x="3096069" y="2322047"/>
                <a:ext cx="104101" cy="89813"/>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a:lstStyle/>
              <a:p>
                <a:pPr>
                  <a:defRPr/>
                </a:pPr>
                <a:endParaRPr lang="zh-CN" altLang="en-US" sz="1400">
                  <a:solidFill>
                    <a:srgbClr val="000000"/>
                  </a:solidFill>
                </a:endParaRPr>
              </a:p>
            </p:txBody>
          </p:sp>
        </p:grpSp>
        <p:sp>
          <p:nvSpPr>
            <p:cNvPr id="87" name="TextBox 458">
              <a:extLst>
                <a:ext uri="{FF2B5EF4-FFF2-40B4-BE49-F238E27FC236}">
                  <a16:creationId xmlns:a16="http://schemas.microsoft.com/office/drawing/2014/main" id="{5E84F788-B337-4D15-B3E5-D01DB7D4BAD0}"/>
                </a:ext>
              </a:extLst>
            </p:cNvPr>
            <p:cNvSpPr txBox="1"/>
            <p:nvPr/>
          </p:nvSpPr>
          <p:spPr>
            <a:xfrm>
              <a:off x="8520749" y="2374088"/>
              <a:ext cx="746346" cy="302643"/>
            </a:xfrm>
            <a:prstGeom prst="rect">
              <a:avLst/>
            </a:prstGeom>
            <a:noFill/>
          </p:spPr>
          <p:txBody>
            <a:bodyPr wrap="square" rtlCol="0">
              <a:spAutoFit/>
            </a:bodyPr>
            <a:lstStyle/>
            <a:p>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端</a:t>
              </a:r>
            </a:p>
          </p:txBody>
        </p:sp>
        <p:sp>
          <p:nvSpPr>
            <p:cNvPr id="88" name="圆角矩形 66">
              <a:extLst>
                <a:ext uri="{FF2B5EF4-FFF2-40B4-BE49-F238E27FC236}">
                  <a16:creationId xmlns:a16="http://schemas.microsoft.com/office/drawing/2014/main" id="{4F894C17-9631-48D9-A20F-8D2DE67E209A}"/>
                </a:ext>
              </a:extLst>
            </p:cNvPr>
            <p:cNvSpPr/>
            <p:nvPr/>
          </p:nvSpPr>
          <p:spPr bwMode="auto">
            <a:xfrm>
              <a:off x="8845954" y="4600413"/>
              <a:ext cx="2663868" cy="1253500"/>
            </a:xfrm>
            <a:prstGeom prst="roundRect">
              <a:avLst/>
            </a:prstGeom>
            <a:noFill/>
            <a:ln w="12700">
              <a:solidFill>
                <a:schemeClr val="bg1"/>
              </a:solidFill>
              <a:prstDash val="lgDash"/>
            </a:ln>
            <a:effectLst/>
            <a:extLst/>
          </p:spPr>
          <p:txBody>
            <a:bodyPr anchor="ctr"/>
            <a:lstStyle/>
            <a:p>
              <a:pPr algn="ctr" fontAlgn="auto">
                <a:spcBef>
                  <a:spcPts val="0"/>
                </a:spcBef>
                <a:spcAft>
                  <a:spcPts val="0"/>
                </a:spcAft>
                <a:buClr>
                  <a:srgbClr val="CC9900"/>
                </a:buClr>
                <a:buFont typeface="Wingdings" pitchFamily="2" charset="2"/>
                <a:buChar char="n"/>
                <a:defRPr/>
              </a:pPr>
              <a:endParaRPr lang="zh-CN" altLang="en-US" kern="0" dirty="0">
                <a:solidFill>
                  <a:srgbClr val="000000"/>
                </a:solidFill>
                <a:cs typeface="Arial" pitchFamily="34" charset="0"/>
              </a:endParaRPr>
            </a:p>
          </p:txBody>
        </p:sp>
        <p:pic>
          <p:nvPicPr>
            <p:cNvPr id="89" name="Picture 4">
              <a:extLst>
                <a:ext uri="{FF2B5EF4-FFF2-40B4-BE49-F238E27FC236}">
                  <a16:creationId xmlns:a16="http://schemas.microsoft.com/office/drawing/2014/main" id="{5BF4DC6C-AFC6-41BA-9A3C-D712609A20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2714" y="4828250"/>
              <a:ext cx="716610" cy="4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内容占位符 4">
              <a:extLst>
                <a:ext uri="{FF2B5EF4-FFF2-40B4-BE49-F238E27FC236}">
                  <a16:creationId xmlns:a16="http://schemas.microsoft.com/office/drawing/2014/main" id="{461D53FC-8EB0-439F-AF5E-7F662A71E67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98910" y="5232691"/>
              <a:ext cx="1310431" cy="3596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368">
              <a:extLst>
                <a:ext uri="{FF2B5EF4-FFF2-40B4-BE49-F238E27FC236}">
                  <a16:creationId xmlns:a16="http://schemas.microsoft.com/office/drawing/2014/main" id="{C1E1E153-E39C-4273-9453-0B4D57DF8879}"/>
                </a:ext>
              </a:extLst>
            </p:cNvPr>
            <p:cNvSpPr txBox="1"/>
            <p:nvPr/>
          </p:nvSpPr>
          <p:spPr>
            <a:xfrm>
              <a:off x="8085442" y="5534463"/>
              <a:ext cx="1054700" cy="274107"/>
            </a:xfrm>
            <a:prstGeom prst="rect">
              <a:avLst/>
            </a:prstGeom>
            <a:noFill/>
          </p:spPr>
          <p:txBody>
            <a:bodyPr wrap="square" rtlCol="0">
              <a:spAutoFit/>
            </a:bodyPr>
            <a:lstStyle/>
            <a:p>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云</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云</a:t>
              </a:r>
              <a:r>
                <a:rPr lang="en-US" altLang="zh-CN"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0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a:t>
              </a:r>
            </a:p>
          </p:txBody>
        </p:sp>
        <p:grpSp>
          <p:nvGrpSpPr>
            <p:cNvPr id="92" name="组合 91">
              <a:extLst>
                <a:ext uri="{FF2B5EF4-FFF2-40B4-BE49-F238E27FC236}">
                  <a16:creationId xmlns:a16="http://schemas.microsoft.com/office/drawing/2014/main" id="{F1CF11BD-588E-45E3-9AFA-DBC1C9E84296}"/>
                </a:ext>
              </a:extLst>
            </p:cNvPr>
            <p:cNvGrpSpPr/>
            <p:nvPr/>
          </p:nvGrpSpPr>
          <p:grpSpPr>
            <a:xfrm>
              <a:off x="534077" y="4007223"/>
              <a:ext cx="4958771" cy="760394"/>
              <a:chOff x="514555" y="3832645"/>
              <a:chExt cx="4958771" cy="760394"/>
            </a:xfrm>
          </p:grpSpPr>
          <p:sp>
            <p:nvSpPr>
              <p:cNvPr id="96" name="TextBox 373">
                <a:extLst>
                  <a:ext uri="{FF2B5EF4-FFF2-40B4-BE49-F238E27FC236}">
                    <a16:creationId xmlns:a16="http://schemas.microsoft.com/office/drawing/2014/main" id="{9C465CC9-FDBA-4C30-A343-75B67EBDDDE8}"/>
                  </a:ext>
                </a:extLst>
              </p:cNvPr>
              <p:cNvSpPr txBox="1"/>
              <p:nvPr/>
            </p:nvSpPr>
            <p:spPr>
              <a:xfrm>
                <a:off x="1233521" y="4294013"/>
                <a:ext cx="732389" cy="299026"/>
              </a:xfrm>
              <a:prstGeom prst="rect">
                <a:avLst/>
              </a:prstGeom>
              <a:noFill/>
            </p:spPr>
            <p:txBody>
              <a:bodyPr wrap="square" rtlCol="0">
                <a:spAutoFit/>
              </a:bodyPr>
              <a:lstStyle/>
              <a:p>
                <a:r>
                  <a:rPr lang="zh-CN" altLang="en-US" sz="12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a:t>
                </a:r>
                <a:r>
                  <a:rPr lang="en-US" altLang="zh-CN" sz="12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源</a:t>
                </a:r>
              </a:p>
            </p:txBody>
          </p:sp>
          <p:pic>
            <p:nvPicPr>
              <p:cNvPr id="97" name="Picture 3" descr="E:\【山石工作文件】\【行业市场部】\公司简介\HSA.png">
                <a:extLst>
                  <a:ext uri="{FF2B5EF4-FFF2-40B4-BE49-F238E27FC236}">
                    <a16:creationId xmlns:a16="http://schemas.microsoft.com/office/drawing/2014/main" id="{ABBB4CC3-9FF2-44F5-ACBA-35183413A4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555" y="3832645"/>
                <a:ext cx="2020317" cy="52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472">
                <a:extLst>
                  <a:ext uri="{FF2B5EF4-FFF2-40B4-BE49-F238E27FC236}">
                    <a16:creationId xmlns:a16="http://schemas.microsoft.com/office/drawing/2014/main" id="{CE097B7E-3923-47DC-ABAC-62A048341901}"/>
                  </a:ext>
                </a:extLst>
              </p:cNvPr>
              <p:cNvSpPr txBox="1"/>
              <p:nvPr/>
            </p:nvSpPr>
            <p:spPr>
              <a:xfrm>
                <a:off x="3031959" y="3883789"/>
                <a:ext cx="2441367" cy="330155"/>
              </a:xfrm>
              <a:prstGeom prst="rect">
                <a:avLst/>
              </a:prstGeom>
              <a:noFill/>
            </p:spPr>
            <p:txBody>
              <a:bodyPr wrap="square" rtlCol="0">
                <a:spAutoFit/>
              </a:bodyPr>
              <a:lstStyle/>
              <a:p>
                <a:r>
                  <a:rPr lang="zh-CN" altLang="en-US" sz="12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山石网科全系安全产品</a:t>
                </a:r>
              </a:p>
            </p:txBody>
          </p:sp>
        </p:grpSp>
        <p:cxnSp>
          <p:nvCxnSpPr>
            <p:cNvPr id="93" name="直接连接符 92">
              <a:extLst>
                <a:ext uri="{FF2B5EF4-FFF2-40B4-BE49-F238E27FC236}">
                  <a16:creationId xmlns:a16="http://schemas.microsoft.com/office/drawing/2014/main" id="{AA6D366D-1694-408A-87A6-0E6DDD050B1F}"/>
                </a:ext>
              </a:extLst>
            </p:cNvPr>
            <p:cNvCxnSpPr/>
            <p:nvPr/>
          </p:nvCxnSpPr>
          <p:spPr>
            <a:xfrm>
              <a:off x="2786062" y="4439740"/>
              <a:ext cx="256586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57879384-5360-4EA3-8B68-E8666FFC14B9}"/>
                </a:ext>
              </a:extLst>
            </p:cNvPr>
            <p:cNvCxnSpPr/>
            <p:nvPr/>
          </p:nvCxnSpPr>
          <p:spPr>
            <a:xfrm>
              <a:off x="5351929" y="2333066"/>
              <a:ext cx="0" cy="65218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1" name="内容占位符 2">
            <a:extLst>
              <a:ext uri="{FF2B5EF4-FFF2-40B4-BE49-F238E27FC236}">
                <a16:creationId xmlns:a16="http://schemas.microsoft.com/office/drawing/2014/main" id="{AEA9F396-97FB-4A46-B770-D487E09712B4}"/>
              </a:ext>
            </a:extLst>
          </p:cNvPr>
          <p:cNvSpPr txBox="1">
            <a:spLocks/>
          </p:cNvSpPr>
          <p:nvPr/>
        </p:nvSpPr>
        <p:spPr>
          <a:xfrm>
            <a:off x="1123837" y="4648825"/>
            <a:ext cx="4345595" cy="12259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0">
              <a:lnSpc>
                <a:spcPct val="150000"/>
              </a:lnSpc>
              <a:buFont typeface="Arial" pitchFamily="34" charset="0"/>
              <a:buNone/>
            </a:pPr>
            <a:r>
              <a:rPr lang="zh-CN" altLang="en-US" sz="1200" b="1" dirty="0">
                <a:solidFill>
                  <a:srgbClr val="C00000"/>
                </a:solidFill>
              </a:rPr>
              <a:t>客户价值</a:t>
            </a:r>
            <a:endParaRPr lang="en-US" altLang="zh-CN" sz="1200" dirty="0">
              <a:solidFill>
                <a:schemeClr val="tx1"/>
              </a:solidFill>
            </a:endParaRPr>
          </a:p>
          <a:p>
            <a:pPr marL="400050" indent="-285750">
              <a:lnSpc>
                <a:spcPct val="150000"/>
              </a:lnSpc>
            </a:pPr>
            <a:r>
              <a:rPr lang="zh-CN" altLang="en-US" sz="1200" dirty="0">
                <a:solidFill>
                  <a:schemeClr val="tx1"/>
                </a:solidFill>
              </a:rPr>
              <a:t>全局安全态势感知</a:t>
            </a:r>
            <a:endParaRPr lang="en-US" altLang="zh-CN" sz="1200" dirty="0">
              <a:solidFill>
                <a:schemeClr val="tx1"/>
              </a:solidFill>
            </a:endParaRPr>
          </a:p>
          <a:p>
            <a:pPr marL="400050" indent="-285750">
              <a:lnSpc>
                <a:spcPct val="150000"/>
              </a:lnSpc>
            </a:pPr>
            <a:r>
              <a:rPr lang="zh-CN" altLang="en-US" sz="1200" dirty="0">
                <a:solidFill>
                  <a:schemeClr val="tx1"/>
                </a:solidFill>
              </a:rPr>
              <a:t>山石安全产品日志集中审计，查询，备份</a:t>
            </a:r>
            <a:endParaRPr lang="en-US" altLang="zh-CN" sz="1200" dirty="0">
              <a:solidFill>
                <a:schemeClr val="tx1"/>
              </a:solidFill>
            </a:endParaRPr>
          </a:p>
          <a:p>
            <a:pPr marL="400050" indent="-285750">
              <a:lnSpc>
                <a:spcPct val="150000"/>
              </a:lnSpc>
            </a:pPr>
            <a:r>
              <a:rPr lang="zh-CN" altLang="en-US" sz="1200" dirty="0">
                <a:solidFill>
                  <a:schemeClr val="tx1"/>
                </a:solidFill>
              </a:rPr>
              <a:t>山石安全产品集中管理，配置下发，特征库及</a:t>
            </a:r>
            <a:r>
              <a:rPr lang="en-US" altLang="zh-CN" sz="1200" dirty="0" err="1">
                <a:solidFill>
                  <a:schemeClr val="tx1"/>
                </a:solidFill>
              </a:rPr>
              <a:t>Lic</a:t>
            </a:r>
            <a:r>
              <a:rPr lang="zh-CN" altLang="en-US" sz="1200" dirty="0">
                <a:solidFill>
                  <a:schemeClr val="tx1"/>
                </a:solidFill>
              </a:rPr>
              <a:t>更新</a:t>
            </a:r>
            <a:endParaRPr lang="en-US" altLang="zh-CN" sz="1200" dirty="0">
              <a:solidFill>
                <a:schemeClr val="tx1"/>
              </a:solidFill>
            </a:endParaRPr>
          </a:p>
        </p:txBody>
      </p:sp>
    </p:spTree>
    <p:extLst>
      <p:ext uri="{BB962C8B-B14F-4D97-AF65-F5344CB8AC3E}">
        <p14:creationId xmlns:p14="http://schemas.microsoft.com/office/powerpoint/2010/main" val="2923212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智</a:t>
            </a:r>
            <a:r>
              <a:rPr lang="en-US" altLang="zh-CN" dirty="0"/>
              <a:t>·</a:t>
            </a:r>
            <a:r>
              <a:rPr lang="zh-CN" altLang="en-US" dirty="0"/>
              <a:t>源主要功能架构</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31</a:t>
            </a:fld>
            <a:endParaRPr lang="en-US" altLang="zh-CN"/>
          </a:p>
        </p:txBody>
      </p:sp>
      <p:grpSp>
        <p:nvGrpSpPr>
          <p:cNvPr id="119" name="组合 118">
            <a:extLst>
              <a:ext uri="{FF2B5EF4-FFF2-40B4-BE49-F238E27FC236}">
                <a16:creationId xmlns:a16="http://schemas.microsoft.com/office/drawing/2014/main" id="{CB328DDD-1715-4D23-9472-B8DE44E62E00}"/>
              </a:ext>
            </a:extLst>
          </p:cNvPr>
          <p:cNvGrpSpPr/>
          <p:nvPr/>
        </p:nvGrpSpPr>
        <p:grpSpPr>
          <a:xfrm>
            <a:off x="709483" y="5593617"/>
            <a:ext cx="10711491" cy="447214"/>
            <a:chOff x="697469" y="5641859"/>
            <a:chExt cx="10711491" cy="447214"/>
          </a:xfrm>
        </p:grpSpPr>
        <p:sp>
          <p:nvSpPr>
            <p:cNvPr id="15" name="矩形 14">
              <a:extLst>
                <a:ext uri="{FF2B5EF4-FFF2-40B4-BE49-F238E27FC236}">
                  <a16:creationId xmlns:a16="http://schemas.microsoft.com/office/drawing/2014/main" id="{3C6DABC6-961C-47BF-AB67-743ED3127E4E}"/>
                </a:ext>
              </a:extLst>
            </p:cNvPr>
            <p:cNvSpPr/>
            <p:nvPr/>
          </p:nvSpPr>
          <p:spPr>
            <a:xfrm>
              <a:off x="697469" y="5641859"/>
              <a:ext cx="10711491" cy="44721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F024DEE3-117F-4C3B-84EF-28CDB97E5CD8}"/>
                </a:ext>
              </a:extLst>
            </p:cNvPr>
            <p:cNvSpPr txBox="1"/>
            <p:nvPr/>
          </p:nvSpPr>
          <p:spPr>
            <a:xfrm>
              <a:off x="718536" y="5718568"/>
              <a:ext cx="833752" cy="29214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数据源</a:t>
              </a:r>
            </a:p>
          </p:txBody>
        </p:sp>
        <p:sp>
          <p:nvSpPr>
            <p:cNvPr id="21" name="矩形 20">
              <a:extLst>
                <a:ext uri="{FF2B5EF4-FFF2-40B4-BE49-F238E27FC236}">
                  <a16:creationId xmlns:a16="http://schemas.microsoft.com/office/drawing/2014/main" id="{E60D15A5-993E-47F4-823F-D6774C57C915}"/>
                </a:ext>
              </a:extLst>
            </p:cNvPr>
            <p:cNvSpPr/>
            <p:nvPr/>
          </p:nvSpPr>
          <p:spPr>
            <a:xfrm>
              <a:off x="1789168"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BDS</a:t>
              </a:r>
              <a:endParaRPr lang="zh-CN" altLang="en-US" sz="10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C63DEE6-1725-4705-92EB-1C8E6D043115}"/>
                </a:ext>
              </a:extLst>
            </p:cNvPr>
            <p:cNvSpPr/>
            <p:nvPr/>
          </p:nvSpPr>
          <p:spPr>
            <a:xfrm>
              <a:off x="3508093"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NGFW</a:t>
              </a:r>
              <a:endParaRPr lang="zh-CN" altLang="en-US" sz="10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27C14925-E98D-47DE-96FD-4E22992CAC95}"/>
                </a:ext>
              </a:extLst>
            </p:cNvPr>
            <p:cNvSpPr/>
            <p:nvPr/>
          </p:nvSpPr>
          <p:spPr>
            <a:xfrm>
              <a:off x="10383795"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WAF</a:t>
              </a:r>
              <a:endParaRPr lang="zh-CN" altLang="en-US" sz="10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1D0AD45E-590E-4415-96A6-CD6F26C35396}"/>
                </a:ext>
              </a:extLst>
            </p:cNvPr>
            <p:cNvSpPr/>
            <p:nvPr/>
          </p:nvSpPr>
          <p:spPr>
            <a:xfrm>
              <a:off x="5227019"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IPDS</a:t>
              </a:r>
              <a:endParaRPr lang="zh-CN" altLang="en-US" sz="10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A0C81CA2-BA15-4F67-B44E-505E57C75E62}"/>
                </a:ext>
              </a:extLst>
            </p:cNvPr>
            <p:cNvSpPr/>
            <p:nvPr/>
          </p:nvSpPr>
          <p:spPr>
            <a:xfrm>
              <a:off x="8664871"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2A9B35D0-A25C-4B2E-BF78-ADA233531F36}"/>
                </a:ext>
              </a:extLst>
            </p:cNvPr>
            <p:cNvSpPr/>
            <p:nvPr/>
          </p:nvSpPr>
          <p:spPr>
            <a:xfrm>
              <a:off x="6945945" y="5706615"/>
              <a:ext cx="942153" cy="3124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WAF</a:t>
              </a:r>
              <a:endParaRPr lang="zh-CN" altLang="en-US" sz="1000" dirty="0">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id="{0F446F04-4B54-4895-B364-99BBF00AF9B3}"/>
              </a:ext>
            </a:extLst>
          </p:cNvPr>
          <p:cNvSpPr/>
          <p:nvPr/>
        </p:nvSpPr>
        <p:spPr>
          <a:xfrm>
            <a:off x="706254" y="1504630"/>
            <a:ext cx="5248882" cy="3941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DCE9A4F4-8DFF-4ECA-96A4-ECDDBD4E6C5D}"/>
              </a:ext>
            </a:extLst>
          </p:cNvPr>
          <p:cNvSpPr/>
          <p:nvPr/>
        </p:nvSpPr>
        <p:spPr>
          <a:xfrm>
            <a:off x="6121065" y="1500336"/>
            <a:ext cx="2519428" cy="3945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E6AD2AF-EC35-4BBB-8209-EC73CA0281DF}"/>
              </a:ext>
            </a:extLst>
          </p:cNvPr>
          <p:cNvSpPr txBox="1"/>
          <p:nvPr/>
        </p:nvSpPr>
        <p:spPr>
          <a:xfrm>
            <a:off x="5229878" y="1154344"/>
            <a:ext cx="1418897" cy="254838"/>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源平台</a:t>
            </a:r>
          </a:p>
        </p:txBody>
      </p:sp>
      <p:sp>
        <p:nvSpPr>
          <p:cNvPr id="11" name="文本框 10">
            <a:extLst>
              <a:ext uri="{FF2B5EF4-FFF2-40B4-BE49-F238E27FC236}">
                <a16:creationId xmlns:a16="http://schemas.microsoft.com/office/drawing/2014/main" id="{800F95DD-038D-4795-BAC4-E7AB0F58D825}"/>
              </a:ext>
            </a:extLst>
          </p:cNvPr>
          <p:cNvSpPr txBox="1"/>
          <p:nvPr/>
        </p:nvSpPr>
        <p:spPr>
          <a:xfrm>
            <a:off x="2731319" y="1532412"/>
            <a:ext cx="1272643"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全局态势感知</a:t>
            </a:r>
          </a:p>
        </p:txBody>
      </p:sp>
      <p:sp>
        <p:nvSpPr>
          <p:cNvPr id="12" name="文本框 11">
            <a:extLst>
              <a:ext uri="{FF2B5EF4-FFF2-40B4-BE49-F238E27FC236}">
                <a16:creationId xmlns:a16="http://schemas.microsoft.com/office/drawing/2014/main" id="{4D867E56-E35B-46DD-AACD-EEE983CDA84E}"/>
              </a:ext>
            </a:extLst>
          </p:cNvPr>
          <p:cNvSpPr txBox="1"/>
          <p:nvPr/>
        </p:nvSpPr>
        <p:spPr>
          <a:xfrm>
            <a:off x="6610082" y="1566818"/>
            <a:ext cx="153210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日志审计及查询</a:t>
            </a:r>
          </a:p>
        </p:txBody>
      </p:sp>
      <p:sp>
        <p:nvSpPr>
          <p:cNvPr id="14" name="矩形 13">
            <a:extLst>
              <a:ext uri="{FF2B5EF4-FFF2-40B4-BE49-F238E27FC236}">
                <a16:creationId xmlns:a16="http://schemas.microsoft.com/office/drawing/2014/main" id="{A708B19D-B863-4B11-8B16-3DB2D7F08F71}"/>
              </a:ext>
            </a:extLst>
          </p:cNvPr>
          <p:cNvSpPr/>
          <p:nvPr/>
        </p:nvSpPr>
        <p:spPr>
          <a:xfrm>
            <a:off x="8889533" y="1500336"/>
            <a:ext cx="2519428" cy="3945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F205600-2178-4C02-9289-1A0497B40894}"/>
              </a:ext>
            </a:extLst>
          </p:cNvPr>
          <p:cNvSpPr txBox="1"/>
          <p:nvPr/>
        </p:nvSpPr>
        <p:spPr>
          <a:xfrm>
            <a:off x="9527614" y="1533347"/>
            <a:ext cx="1327256"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设备集中管理</a:t>
            </a:r>
          </a:p>
        </p:txBody>
      </p:sp>
      <p:sp>
        <p:nvSpPr>
          <p:cNvPr id="28" name="矩形 27">
            <a:extLst>
              <a:ext uri="{FF2B5EF4-FFF2-40B4-BE49-F238E27FC236}">
                <a16:creationId xmlns:a16="http://schemas.microsoft.com/office/drawing/2014/main" id="{8C09A4D3-701A-4A86-8A67-6A8FD3DF703B}"/>
              </a:ext>
            </a:extLst>
          </p:cNvPr>
          <p:cNvSpPr/>
          <p:nvPr/>
        </p:nvSpPr>
        <p:spPr>
          <a:xfrm>
            <a:off x="9052794" y="3123144"/>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注册设备集中管理及呈现</a:t>
            </a:r>
          </a:p>
        </p:txBody>
      </p:sp>
      <p:sp>
        <p:nvSpPr>
          <p:cNvPr id="29" name="矩形 28">
            <a:extLst>
              <a:ext uri="{FF2B5EF4-FFF2-40B4-BE49-F238E27FC236}">
                <a16:creationId xmlns:a16="http://schemas.microsoft.com/office/drawing/2014/main" id="{D44D72BD-AB37-4173-B99B-447447EA92B0}"/>
              </a:ext>
            </a:extLst>
          </p:cNvPr>
          <p:cNvSpPr/>
          <p:nvPr/>
        </p:nvSpPr>
        <p:spPr>
          <a:xfrm>
            <a:off x="9052794" y="2753837"/>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特征库更新</a:t>
            </a:r>
          </a:p>
        </p:txBody>
      </p:sp>
      <p:sp>
        <p:nvSpPr>
          <p:cNvPr id="30" name="矩形 29">
            <a:extLst>
              <a:ext uri="{FF2B5EF4-FFF2-40B4-BE49-F238E27FC236}">
                <a16:creationId xmlns:a16="http://schemas.microsoft.com/office/drawing/2014/main" id="{16DCE7CA-FC6B-4AEB-94A4-DE6AA67C799E}"/>
              </a:ext>
            </a:extLst>
          </p:cNvPr>
          <p:cNvSpPr/>
          <p:nvPr/>
        </p:nvSpPr>
        <p:spPr>
          <a:xfrm>
            <a:off x="9052794" y="2384529"/>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设备监控及呈现</a:t>
            </a:r>
          </a:p>
        </p:txBody>
      </p:sp>
      <p:sp>
        <p:nvSpPr>
          <p:cNvPr id="31" name="矩形 30">
            <a:extLst>
              <a:ext uri="{FF2B5EF4-FFF2-40B4-BE49-F238E27FC236}">
                <a16:creationId xmlns:a16="http://schemas.microsoft.com/office/drawing/2014/main" id="{3F2B84E4-C3DD-4C85-B03C-A49322652798}"/>
              </a:ext>
            </a:extLst>
          </p:cNvPr>
          <p:cNvSpPr/>
          <p:nvPr/>
        </p:nvSpPr>
        <p:spPr>
          <a:xfrm>
            <a:off x="9052794" y="2003746"/>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安全防护策略下发</a:t>
            </a:r>
          </a:p>
        </p:txBody>
      </p:sp>
      <p:sp>
        <p:nvSpPr>
          <p:cNvPr id="33" name="矩形 32">
            <a:extLst>
              <a:ext uri="{FF2B5EF4-FFF2-40B4-BE49-F238E27FC236}">
                <a16:creationId xmlns:a16="http://schemas.microsoft.com/office/drawing/2014/main" id="{BECC0A4E-6690-4107-BF78-7FC99630722E}"/>
              </a:ext>
            </a:extLst>
          </p:cNvPr>
          <p:cNvSpPr/>
          <p:nvPr/>
        </p:nvSpPr>
        <p:spPr>
          <a:xfrm>
            <a:off x="1656918" y="5070460"/>
            <a:ext cx="1261941" cy="3097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数据采集</a:t>
            </a:r>
          </a:p>
        </p:txBody>
      </p:sp>
      <p:sp>
        <p:nvSpPr>
          <p:cNvPr id="34" name="矩形 33">
            <a:extLst>
              <a:ext uri="{FF2B5EF4-FFF2-40B4-BE49-F238E27FC236}">
                <a16:creationId xmlns:a16="http://schemas.microsoft.com/office/drawing/2014/main" id="{C7BE5670-4B4C-4EE3-931F-5E3AC90421D5}"/>
              </a:ext>
            </a:extLst>
          </p:cNvPr>
          <p:cNvSpPr/>
          <p:nvPr/>
        </p:nvSpPr>
        <p:spPr>
          <a:xfrm>
            <a:off x="3104628" y="5070460"/>
            <a:ext cx="1261941" cy="3097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数据清洗</a:t>
            </a:r>
          </a:p>
        </p:txBody>
      </p:sp>
      <p:sp>
        <p:nvSpPr>
          <p:cNvPr id="35" name="矩形 34">
            <a:extLst>
              <a:ext uri="{FF2B5EF4-FFF2-40B4-BE49-F238E27FC236}">
                <a16:creationId xmlns:a16="http://schemas.microsoft.com/office/drawing/2014/main" id="{3D823E49-6248-4620-9C2B-F7B60C2666D8}"/>
              </a:ext>
            </a:extLst>
          </p:cNvPr>
          <p:cNvSpPr/>
          <p:nvPr/>
        </p:nvSpPr>
        <p:spPr>
          <a:xfrm>
            <a:off x="4552338" y="5076636"/>
            <a:ext cx="1261941" cy="3097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数据归类</a:t>
            </a:r>
          </a:p>
        </p:txBody>
      </p:sp>
      <p:sp>
        <p:nvSpPr>
          <p:cNvPr id="36" name="文本框 35">
            <a:extLst>
              <a:ext uri="{FF2B5EF4-FFF2-40B4-BE49-F238E27FC236}">
                <a16:creationId xmlns:a16="http://schemas.microsoft.com/office/drawing/2014/main" id="{2E16371F-9B5F-46DD-BA8B-1892A47545D1}"/>
              </a:ext>
            </a:extLst>
          </p:cNvPr>
          <p:cNvSpPr txBox="1"/>
          <p:nvPr/>
        </p:nvSpPr>
        <p:spPr>
          <a:xfrm>
            <a:off x="721630" y="5054211"/>
            <a:ext cx="1001785" cy="254838"/>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预处理</a:t>
            </a:r>
          </a:p>
        </p:txBody>
      </p:sp>
      <p:sp>
        <p:nvSpPr>
          <p:cNvPr id="37" name="矩形 36">
            <a:extLst>
              <a:ext uri="{FF2B5EF4-FFF2-40B4-BE49-F238E27FC236}">
                <a16:creationId xmlns:a16="http://schemas.microsoft.com/office/drawing/2014/main" id="{5F0F8042-231E-4CB7-B6FE-4E125507E97D}"/>
              </a:ext>
            </a:extLst>
          </p:cNvPr>
          <p:cNvSpPr/>
          <p:nvPr/>
        </p:nvSpPr>
        <p:spPr>
          <a:xfrm>
            <a:off x="6279685" y="2432888"/>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日志备份</a:t>
            </a:r>
          </a:p>
        </p:txBody>
      </p:sp>
      <p:sp>
        <p:nvSpPr>
          <p:cNvPr id="38" name="矩形 37">
            <a:extLst>
              <a:ext uri="{FF2B5EF4-FFF2-40B4-BE49-F238E27FC236}">
                <a16:creationId xmlns:a16="http://schemas.microsoft.com/office/drawing/2014/main" id="{278EDCE8-7FBA-48A4-A08F-8428CB11B22F}"/>
              </a:ext>
            </a:extLst>
          </p:cNvPr>
          <p:cNvSpPr/>
          <p:nvPr/>
        </p:nvSpPr>
        <p:spPr>
          <a:xfrm>
            <a:off x="6292394" y="2883376"/>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日志采集</a:t>
            </a:r>
          </a:p>
        </p:txBody>
      </p:sp>
      <p:sp>
        <p:nvSpPr>
          <p:cNvPr id="39" name="矩形 38">
            <a:extLst>
              <a:ext uri="{FF2B5EF4-FFF2-40B4-BE49-F238E27FC236}">
                <a16:creationId xmlns:a16="http://schemas.microsoft.com/office/drawing/2014/main" id="{1E213723-6302-4C19-BEDE-BCA743E65DEE}"/>
              </a:ext>
            </a:extLst>
          </p:cNvPr>
          <p:cNvSpPr/>
          <p:nvPr/>
        </p:nvSpPr>
        <p:spPr>
          <a:xfrm>
            <a:off x="6279685" y="1989765"/>
            <a:ext cx="2192902" cy="28315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日志查询</a:t>
            </a:r>
          </a:p>
        </p:txBody>
      </p:sp>
      <p:sp>
        <p:nvSpPr>
          <p:cNvPr id="40" name="文本框 39">
            <a:extLst>
              <a:ext uri="{FF2B5EF4-FFF2-40B4-BE49-F238E27FC236}">
                <a16:creationId xmlns:a16="http://schemas.microsoft.com/office/drawing/2014/main" id="{FD0BD2C7-7713-4EF3-A65C-8C61D22DF955}"/>
              </a:ext>
            </a:extLst>
          </p:cNvPr>
          <p:cNvSpPr txBox="1"/>
          <p:nvPr/>
        </p:nvSpPr>
        <p:spPr>
          <a:xfrm>
            <a:off x="827958" y="4210042"/>
            <a:ext cx="753840" cy="42472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数据</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分析</a:t>
            </a:r>
          </a:p>
        </p:txBody>
      </p:sp>
      <p:sp>
        <p:nvSpPr>
          <p:cNvPr id="41" name="文本框 40">
            <a:extLst>
              <a:ext uri="{FF2B5EF4-FFF2-40B4-BE49-F238E27FC236}">
                <a16:creationId xmlns:a16="http://schemas.microsoft.com/office/drawing/2014/main" id="{6E54164C-7EEA-410B-A887-B4FBF3F1537B}"/>
              </a:ext>
            </a:extLst>
          </p:cNvPr>
          <p:cNvSpPr txBox="1"/>
          <p:nvPr/>
        </p:nvSpPr>
        <p:spPr>
          <a:xfrm>
            <a:off x="832865" y="2931145"/>
            <a:ext cx="878896" cy="42472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可视化</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呈现</a:t>
            </a:r>
          </a:p>
        </p:txBody>
      </p:sp>
      <p:sp>
        <p:nvSpPr>
          <p:cNvPr id="42" name="文本框 41">
            <a:extLst>
              <a:ext uri="{FF2B5EF4-FFF2-40B4-BE49-F238E27FC236}">
                <a16:creationId xmlns:a16="http://schemas.microsoft.com/office/drawing/2014/main" id="{6166A929-3C0A-4566-9155-FA1DA5630BD4}"/>
              </a:ext>
            </a:extLst>
          </p:cNvPr>
          <p:cNvSpPr txBox="1"/>
          <p:nvPr/>
        </p:nvSpPr>
        <p:spPr>
          <a:xfrm>
            <a:off x="844517" y="1931887"/>
            <a:ext cx="733220" cy="42472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响应</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处置</a:t>
            </a:r>
          </a:p>
        </p:txBody>
      </p:sp>
      <p:sp>
        <p:nvSpPr>
          <p:cNvPr id="52" name="矩形 51">
            <a:extLst>
              <a:ext uri="{FF2B5EF4-FFF2-40B4-BE49-F238E27FC236}">
                <a16:creationId xmlns:a16="http://schemas.microsoft.com/office/drawing/2014/main" id="{C3C96BB1-AEE7-451B-B15B-4CC6C49DE665}"/>
              </a:ext>
            </a:extLst>
          </p:cNvPr>
          <p:cNvSpPr/>
          <p:nvPr/>
        </p:nvSpPr>
        <p:spPr>
          <a:xfrm>
            <a:off x="1666202" y="3859778"/>
            <a:ext cx="4157362" cy="309746"/>
          </a:xfrm>
          <a:prstGeom prst="rect">
            <a:avLst/>
          </a:prstGeom>
          <a:solidFill>
            <a:srgbClr val="F57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网络威胁关联分析</a:t>
            </a:r>
          </a:p>
        </p:txBody>
      </p:sp>
      <p:sp>
        <p:nvSpPr>
          <p:cNvPr id="53" name="矩形 52">
            <a:extLst>
              <a:ext uri="{FF2B5EF4-FFF2-40B4-BE49-F238E27FC236}">
                <a16:creationId xmlns:a16="http://schemas.microsoft.com/office/drawing/2014/main" id="{A5E113AF-8868-42F3-95E3-0CC75D95935F}"/>
              </a:ext>
            </a:extLst>
          </p:cNvPr>
          <p:cNvSpPr/>
          <p:nvPr/>
        </p:nvSpPr>
        <p:spPr>
          <a:xfrm>
            <a:off x="1666202" y="4259442"/>
            <a:ext cx="4138793" cy="309746"/>
          </a:xfrm>
          <a:prstGeom prst="rect">
            <a:avLst/>
          </a:prstGeom>
          <a:solidFill>
            <a:srgbClr val="F57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网络威胁证据信息收集</a:t>
            </a:r>
          </a:p>
        </p:txBody>
      </p:sp>
      <p:sp>
        <p:nvSpPr>
          <p:cNvPr id="54" name="矩形 53">
            <a:extLst>
              <a:ext uri="{FF2B5EF4-FFF2-40B4-BE49-F238E27FC236}">
                <a16:creationId xmlns:a16="http://schemas.microsoft.com/office/drawing/2014/main" id="{10512C69-6292-4680-835F-13A518AE7419}"/>
              </a:ext>
            </a:extLst>
          </p:cNvPr>
          <p:cNvSpPr/>
          <p:nvPr/>
        </p:nvSpPr>
        <p:spPr>
          <a:xfrm>
            <a:off x="1656918" y="4632295"/>
            <a:ext cx="4138793" cy="309746"/>
          </a:xfrm>
          <a:prstGeom prst="rect">
            <a:avLst/>
          </a:prstGeom>
          <a:solidFill>
            <a:srgbClr val="F57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IT</a:t>
            </a:r>
            <a:r>
              <a:rPr lang="zh-CN" altLang="en-US" sz="1000" dirty="0">
                <a:latin typeface="微软雅黑" panose="020B0503020204020204" pitchFamily="34" charset="-122"/>
                <a:ea typeface="微软雅黑" panose="020B0503020204020204" pitchFamily="34" charset="-122"/>
              </a:rPr>
              <a:t>资产风险判定</a:t>
            </a:r>
          </a:p>
        </p:txBody>
      </p:sp>
      <p:sp>
        <p:nvSpPr>
          <p:cNvPr id="62" name="矩形 61">
            <a:extLst>
              <a:ext uri="{FF2B5EF4-FFF2-40B4-BE49-F238E27FC236}">
                <a16:creationId xmlns:a16="http://schemas.microsoft.com/office/drawing/2014/main" id="{6BF187B1-BA78-448B-89CC-8DCF70557BD7}"/>
              </a:ext>
            </a:extLst>
          </p:cNvPr>
          <p:cNvSpPr/>
          <p:nvPr/>
        </p:nvSpPr>
        <p:spPr>
          <a:xfrm>
            <a:off x="1666062" y="2781142"/>
            <a:ext cx="1386508" cy="2768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全局安全态势</a:t>
            </a:r>
          </a:p>
        </p:txBody>
      </p:sp>
      <p:sp>
        <p:nvSpPr>
          <p:cNvPr id="63" name="矩形 62">
            <a:extLst>
              <a:ext uri="{FF2B5EF4-FFF2-40B4-BE49-F238E27FC236}">
                <a16:creationId xmlns:a16="http://schemas.microsoft.com/office/drawing/2014/main" id="{7CDA878B-2BC1-4AB1-9EB3-75D21650A2D5}"/>
              </a:ext>
            </a:extLst>
          </p:cNvPr>
          <p:cNvSpPr/>
          <p:nvPr/>
        </p:nvSpPr>
        <p:spPr>
          <a:xfrm>
            <a:off x="1656916" y="3155015"/>
            <a:ext cx="1404799" cy="2548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威胁事件</a:t>
            </a:r>
          </a:p>
        </p:txBody>
      </p:sp>
      <p:sp>
        <p:nvSpPr>
          <p:cNvPr id="64" name="矩形 63">
            <a:extLst>
              <a:ext uri="{FF2B5EF4-FFF2-40B4-BE49-F238E27FC236}">
                <a16:creationId xmlns:a16="http://schemas.microsoft.com/office/drawing/2014/main" id="{21636733-354C-4E51-AEB9-DB6BC09A7469}"/>
              </a:ext>
            </a:extLst>
          </p:cNvPr>
          <p:cNvSpPr/>
          <p:nvPr/>
        </p:nvSpPr>
        <p:spPr>
          <a:xfrm>
            <a:off x="1656916" y="3486190"/>
            <a:ext cx="1447710" cy="2693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IT</a:t>
            </a:r>
            <a:r>
              <a:rPr lang="zh-CN" altLang="en-US" sz="1000" dirty="0">
                <a:latin typeface="微软雅黑" panose="020B0503020204020204" pitchFamily="34" charset="-122"/>
                <a:ea typeface="微软雅黑" panose="020B0503020204020204" pitchFamily="34" charset="-122"/>
              </a:rPr>
              <a:t>资产信息统计</a:t>
            </a:r>
          </a:p>
        </p:txBody>
      </p:sp>
      <p:sp>
        <p:nvSpPr>
          <p:cNvPr id="65" name="矩形 64">
            <a:extLst>
              <a:ext uri="{FF2B5EF4-FFF2-40B4-BE49-F238E27FC236}">
                <a16:creationId xmlns:a16="http://schemas.microsoft.com/office/drawing/2014/main" id="{B4C6C3B9-2942-4D14-8D2F-8CA9F1A47E05}"/>
              </a:ext>
            </a:extLst>
          </p:cNvPr>
          <p:cNvSpPr/>
          <p:nvPr/>
        </p:nvSpPr>
        <p:spPr>
          <a:xfrm>
            <a:off x="3222498" y="3486190"/>
            <a:ext cx="1447710" cy="2693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TOP</a:t>
            </a:r>
            <a:r>
              <a:rPr lang="zh-CN" altLang="en-US" sz="1000" dirty="0">
                <a:latin typeface="微软雅黑" panose="020B0503020204020204" pitchFamily="34" charset="-122"/>
                <a:ea typeface="微软雅黑" panose="020B0503020204020204" pitchFamily="34" charset="-122"/>
              </a:rPr>
              <a:t>风险</a:t>
            </a:r>
            <a:r>
              <a:rPr lang="en-US" altLang="zh-CN" sz="1000" dirty="0">
                <a:latin typeface="微软雅黑" panose="020B0503020204020204" pitchFamily="34" charset="-122"/>
                <a:ea typeface="微软雅黑" panose="020B0503020204020204" pitchFamily="34" charset="-122"/>
              </a:rPr>
              <a:t>IT</a:t>
            </a:r>
            <a:r>
              <a:rPr lang="zh-CN" altLang="en-US" sz="1000" dirty="0">
                <a:latin typeface="微软雅黑" panose="020B0503020204020204" pitchFamily="34" charset="-122"/>
                <a:ea typeface="微软雅黑" panose="020B0503020204020204" pitchFamily="34" charset="-122"/>
              </a:rPr>
              <a:t>资产</a:t>
            </a:r>
          </a:p>
        </p:txBody>
      </p:sp>
      <p:sp>
        <p:nvSpPr>
          <p:cNvPr id="66" name="矩形 65">
            <a:extLst>
              <a:ext uri="{FF2B5EF4-FFF2-40B4-BE49-F238E27FC236}">
                <a16:creationId xmlns:a16="http://schemas.microsoft.com/office/drawing/2014/main" id="{9612CBF9-68CD-4AC3-837C-653D070D6439}"/>
              </a:ext>
            </a:extLst>
          </p:cNvPr>
          <p:cNvSpPr/>
          <p:nvPr/>
        </p:nvSpPr>
        <p:spPr>
          <a:xfrm>
            <a:off x="3218975" y="3156951"/>
            <a:ext cx="1178035" cy="2529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攻击路径</a:t>
            </a:r>
          </a:p>
        </p:txBody>
      </p:sp>
      <p:sp>
        <p:nvSpPr>
          <p:cNvPr id="67" name="矩形 66">
            <a:extLst>
              <a:ext uri="{FF2B5EF4-FFF2-40B4-BE49-F238E27FC236}">
                <a16:creationId xmlns:a16="http://schemas.microsoft.com/office/drawing/2014/main" id="{7450D228-8CDF-4358-8757-ED8CB5FCFBC9}"/>
              </a:ext>
            </a:extLst>
          </p:cNvPr>
          <p:cNvSpPr/>
          <p:nvPr/>
        </p:nvSpPr>
        <p:spPr>
          <a:xfrm>
            <a:off x="4765793" y="3482647"/>
            <a:ext cx="1055876" cy="2693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证据信息</a:t>
            </a:r>
          </a:p>
        </p:txBody>
      </p:sp>
      <p:sp>
        <p:nvSpPr>
          <p:cNvPr id="68" name="矩形 67">
            <a:extLst>
              <a:ext uri="{FF2B5EF4-FFF2-40B4-BE49-F238E27FC236}">
                <a16:creationId xmlns:a16="http://schemas.microsoft.com/office/drawing/2014/main" id="{56F491E7-163F-4372-BD95-D1CFB5508BC5}"/>
              </a:ext>
            </a:extLst>
          </p:cNvPr>
          <p:cNvSpPr/>
          <p:nvPr/>
        </p:nvSpPr>
        <p:spPr>
          <a:xfrm>
            <a:off x="3211042" y="2785008"/>
            <a:ext cx="1178035" cy="2656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IT</a:t>
            </a:r>
            <a:r>
              <a:rPr lang="zh-CN" altLang="en-US" sz="1000" dirty="0">
                <a:latin typeface="微软雅黑" panose="020B0503020204020204" pitchFamily="34" charset="-122"/>
                <a:ea typeface="微软雅黑" panose="020B0503020204020204" pitchFamily="34" charset="-122"/>
              </a:rPr>
              <a:t>资产分布</a:t>
            </a:r>
          </a:p>
        </p:txBody>
      </p:sp>
      <p:sp>
        <p:nvSpPr>
          <p:cNvPr id="69" name="矩形 68">
            <a:extLst>
              <a:ext uri="{FF2B5EF4-FFF2-40B4-BE49-F238E27FC236}">
                <a16:creationId xmlns:a16="http://schemas.microsoft.com/office/drawing/2014/main" id="{10FDBA28-1B0A-4964-A763-AC59BF5B713D}"/>
              </a:ext>
            </a:extLst>
          </p:cNvPr>
          <p:cNvSpPr/>
          <p:nvPr/>
        </p:nvSpPr>
        <p:spPr>
          <a:xfrm>
            <a:off x="4517906" y="2787280"/>
            <a:ext cx="1310110" cy="2693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网络风险趋势</a:t>
            </a:r>
          </a:p>
        </p:txBody>
      </p:sp>
      <p:sp>
        <p:nvSpPr>
          <p:cNvPr id="70" name="矩形 69">
            <a:extLst>
              <a:ext uri="{FF2B5EF4-FFF2-40B4-BE49-F238E27FC236}">
                <a16:creationId xmlns:a16="http://schemas.microsoft.com/office/drawing/2014/main" id="{D97F3DB0-D925-4591-8F2A-54F5D2FE5DB2}"/>
              </a:ext>
            </a:extLst>
          </p:cNvPr>
          <p:cNvSpPr/>
          <p:nvPr/>
        </p:nvSpPr>
        <p:spPr>
          <a:xfrm>
            <a:off x="4520310" y="3155015"/>
            <a:ext cx="1293969" cy="2512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自定义观察区</a:t>
            </a:r>
          </a:p>
        </p:txBody>
      </p:sp>
      <p:sp>
        <p:nvSpPr>
          <p:cNvPr id="71" name="矩形 70">
            <a:extLst>
              <a:ext uri="{FF2B5EF4-FFF2-40B4-BE49-F238E27FC236}">
                <a16:creationId xmlns:a16="http://schemas.microsoft.com/office/drawing/2014/main" id="{26D044C4-5B0F-4B20-90B0-E0D027182A52}"/>
              </a:ext>
            </a:extLst>
          </p:cNvPr>
          <p:cNvSpPr/>
          <p:nvPr/>
        </p:nvSpPr>
        <p:spPr>
          <a:xfrm>
            <a:off x="1653256" y="1968133"/>
            <a:ext cx="1001785" cy="313675"/>
          </a:xfrm>
          <a:prstGeom prst="rect">
            <a:avLst/>
          </a:prstGeom>
          <a:solidFill>
            <a:srgbClr val="59B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威胁处置</a:t>
            </a:r>
          </a:p>
        </p:txBody>
      </p:sp>
      <p:sp>
        <p:nvSpPr>
          <p:cNvPr id="72" name="矩形 71">
            <a:extLst>
              <a:ext uri="{FF2B5EF4-FFF2-40B4-BE49-F238E27FC236}">
                <a16:creationId xmlns:a16="http://schemas.microsoft.com/office/drawing/2014/main" id="{63D2E771-9176-424E-92F4-FD3B90CE682B}"/>
              </a:ext>
            </a:extLst>
          </p:cNvPr>
          <p:cNvSpPr/>
          <p:nvPr/>
        </p:nvSpPr>
        <p:spPr>
          <a:xfrm>
            <a:off x="2731319" y="1968132"/>
            <a:ext cx="1001785" cy="313675"/>
          </a:xfrm>
          <a:prstGeom prst="rect">
            <a:avLst/>
          </a:prstGeom>
          <a:solidFill>
            <a:srgbClr val="59B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隔离审查</a:t>
            </a:r>
          </a:p>
        </p:txBody>
      </p:sp>
      <p:sp>
        <p:nvSpPr>
          <p:cNvPr id="73" name="矩形 72">
            <a:extLst>
              <a:ext uri="{FF2B5EF4-FFF2-40B4-BE49-F238E27FC236}">
                <a16:creationId xmlns:a16="http://schemas.microsoft.com/office/drawing/2014/main" id="{D6B0A071-4AE3-4F76-8307-6AAB32955E9D}"/>
              </a:ext>
            </a:extLst>
          </p:cNvPr>
          <p:cNvSpPr/>
          <p:nvPr/>
        </p:nvSpPr>
        <p:spPr>
          <a:xfrm>
            <a:off x="3809383" y="1974506"/>
            <a:ext cx="1001785" cy="313675"/>
          </a:xfrm>
          <a:prstGeom prst="rect">
            <a:avLst/>
          </a:prstGeom>
          <a:solidFill>
            <a:srgbClr val="59B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人工服务</a:t>
            </a:r>
          </a:p>
        </p:txBody>
      </p:sp>
      <p:sp>
        <p:nvSpPr>
          <p:cNvPr id="74" name="矩形 73">
            <a:extLst>
              <a:ext uri="{FF2B5EF4-FFF2-40B4-BE49-F238E27FC236}">
                <a16:creationId xmlns:a16="http://schemas.microsoft.com/office/drawing/2014/main" id="{768664D4-1CF5-47F4-8183-53B7C2763AC8}"/>
              </a:ext>
            </a:extLst>
          </p:cNvPr>
          <p:cNvSpPr/>
          <p:nvPr/>
        </p:nvSpPr>
        <p:spPr>
          <a:xfrm>
            <a:off x="1656916" y="2436087"/>
            <a:ext cx="1386508" cy="2768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风险区域</a:t>
            </a:r>
          </a:p>
        </p:txBody>
      </p:sp>
      <p:sp>
        <p:nvSpPr>
          <p:cNvPr id="75" name="矩形 74">
            <a:extLst>
              <a:ext uri="{FF2B5EF4-FFF2-40B4-BE49-F238E27FC236}">
                <a16:creationId xmlns:a16="http://schemas.microsoft.com/office/drawing/2014/main" id="{18999B36-1AEB-4F72-B3AF-AA46519A6B82}"/>
              </a:ext>
            </a:extLst>
          </p:cNvPr>
          <p:cNvSpPr/>
          <p:nvPr/>
        </p:nvSpPr>
        <p:spPr>
          <a:xfrm>
            <a:off x="3240294" y="2436087"/>
            <a:ext cx="1386508" cy="2768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业务行为互访</a:t>
            </a:r>
          </a:p>
        </p:txBody>
      </p:sp>
      <p:sp>
        <p:nvSpPr>
          <p:cNvPr id="76" name="矩形 75">
            <a:extLst>
              <a:ext uri="{FF2B5EF4-FFF2-40B4-BE49-F238E27FC236}">
                <a16:creationId xmlns:a16="http://schemas.microsoft.com/office/drawing/2014/main" id="{3D01B31C-BB06-4E42-9E56-D6F7EF2FAD17}"/>
              </a:ext>
            </a:extLst>
          </p:cNvPr>
          <p:cNvSpPr/>
          <p:nvPr/>
        </p:nvSpPr>
        <p:spPr>
          <a:xfrm>
            <a:off x="4799845" y="2435854"/>
            <a:ext cx="1055876" cy="2768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实时告警</a:t>
            </a:r>
          </a:p>
        </p:txBody>
      </p:sp>
      <p:sp>
        <p:nvSpPr>
          <p:cNvPr id="86" name="矩形 85">
            <a:extLst>
              <a:ext uri="{FF2B5EF4-FFF2-40B4-BE49-F238E27FC236}">
                <a16:creationId xmlns:a16="http://schemas.microsoft.com/office/drawing/2014/main" id="{E5ED46C7-79BD-4BBE-B1BA-E1CD60966D5E}"/>
              </a:ext>
            </a:extLst>
          </p:cNvPr>
          <p:cNvSpPr/>
          <p:nvPr/>
        </p:nvSpPr>
        <p:spPr>
          <a:xfrm>
            <a:off x="4887445" y="1974505"/>
            <a:ext cx="1001785" cy="313675"/>
          </a:xfrm>
          <a:prstGeom prst="rect">
            <a:avLst/>
          </a:prstGeom>
          <a:solidFill>
            <a:srgbClr val="59B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威胁上报</a:t>
            </a:r>
          </a:p>
        </p:txBody>
      </p:sp>
    </p:spTree>
    <p:extLst>
      <p:ext uri="{BB962C8B-B14F-4D97-AF65-F5344CB8AC3E}">
        <p14:creationId xmlns:p14="http://schemas.microsoft.com/office/powerpoint/2010/main" val="246691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关联分析需求</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32</a:t>
            </a:fld>
            <a:endParaRPr lang="en-US" altLang="zh-CN"/>
          </a:p>
        </p:txBody>
      </p:sp>
      <p:sp>
        <p:nvSpPr>
          <p:cNvPr id="4" name="文本占位符 4">
            <a:extLst>
              <a:ext uri="{FF2B5EF4-FFF2-40B4-BE49-F238E27FC236}">
                <a16:creationId xmlns:a16="http://schemas.microsoft.com/office/drawing/2014/main" id="{E0AE1737-76BF-4604-A4C0-ECC766BEEDF5}"/>
              </a:ext>
            </a:extLst>
          </p:cNvPr>
          <p:cNvSpPr txBox="1">
            <a:spLocks/>
          </p:cNvSpPr>
          <p:nvPr/>
        </p:nvSpPr>
        <p:spPr>
          <a:xfrm>
            <a:off x="685768" y="1131148"/>
            <a:ext cx="10820464" cy="4879688"/>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Unicode MS" panose="020B0604020202020204" pitchFamily="34" charset="-122"/>
                <a:ea typeface="Arial Unicode MS" panose="020B0604020202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Unicode MS" panose="020B0604020202020204" pitchFamily="34" charset="-122"/>
                <a:ea typeface="Arial Unicode MS" panose="020B0604020202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Unicode MS" panose="020B0604020202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lnSpc>
                <a:spcPct val="150000"/>
              </a:lnSpc>
              <a:spcBef>
                <a:spcPts val="0"/>
              </a:spcBef>
            </a:pPr>
            <a:r>
              <a:rPr lang="en-US" altLang="zh-CN" sz="1400"/>
              <a:t>1</a:t>
            </a:r>
            <a:r>
              <a:rPr lang="zh-CN" altLang="en-US" sz="1400"/>
              <a:t>、基础分析：所有采集到数据的标准化、过滤、归并，达到有效减少无效事件的目的。</a:t>
            </a:r>
            <a:endParaRPr lang="en-US" altLang="zh-CN" sz="1400"/>
          </a:p>
          <a:p>
            <a:pPr indent="-457200">
              <a:lnSpc>
                <a:spcPct val="150000"/>
              </a:lnSpc>
              <a:spcBef>
                <a:spcPts val="0"/>
              </a:spcBef>
            </a:pPr>
            <a:r>
              <a:rPr lang="en-US" altLang="zh-CN" sz="1400"/>
              <a:t>2</a:t>
            </a:r>
            <a:r>
              <a:rPr lang="zh-CN" altLang="en-US" sz="1400"/>
              <a:t>、关联分析：对多源异构事件进行关联，当符合关联规则时给出分析结论。关联分析的方式包括：</a:t>
            </a:r>
            <a:endParaRPr lang="en-US" altLang="zh-CN" sz="1400"/>
          </a:p>
          <a:p>
            <a:pPr marL="742950" lvl="3">
              <a:lnSpc>
                <a:spcPct val="150000"/>
              </a:lnSpc>
              <a:spcBef>
                <a:spcPts val="0"/>
              </a:spcBef>
              <a:buFont typeface="Wingdings" panose="05000000000000000000" pitchFamily="2" charset="2"/>
              <a:buChar char="n"/>
            </a:pPr>
            <a:r>
              <a:rPr lang="zh-CN" altLang="en-US" sz="1200"/>
              <a:t>基于时间顺序的关联</a:t>
            </a:r>
            <a:endParaRPr lang="en-US" altLang="zh-CN" sz="1200"/>
          </a:p>
          <a:p>
            <a:pPr marL="742950" lvl="3">
              <a:lnSpc>
                <a:spcPct val="150000"/>
              </a:lnSpc>
              <a:spcBef>
                <a:spcPts val="0"/>
              </a:spcBef>
              <a:buFont typeface="Wingdings" panose="05000000000000000000" pitchFamily="2" charset="2"/>
              <a:buChar char="n"/>
            </a:pPr>
            <a:r>
              <a:rPr lang="zh-CN" altLang="en-US" sz="1200"/>
              <a:t>基于过程路径的关联</a:t>
            </a:r>
            <a:endParaRPr lang="en-US" altLang="zh-CN" sz="1200"/>
          </a:p>
          <a:p>
            <a:pPr marL="742950" lvl="3">
              <a:lnSpc>
                <a:spcPct val="150000"/>
              </a:lnSpc>
              <a:spcBef>
                <a:spcPts val="0"/>
              </a:spcBef>
              <a:buFont typeface="Wingdings" panose="05000000000000000000" pitchFamily="2" charset="2"/>
              <a:buChar char="n"/>
            </a:pPr>
            <a:r>
              <a:rPr lang="zh-CN" altLang="en-US" sz="1200"/>
              <a:t>基于因果关系的关联</a:t>
            </a:r>
            <a:endParaRPr lang="en-US" altLang="zh-CN" sz="1200"/>
          </a:p>
          <a:p>
            <a:pPr marL="742950" lvl="3">
              <a:lnSpc>
                <a:spcPct val="150000"/>
              </a:lnSpc>
              <a:spcBef>
                <a:spcPts val="0"/>
              </a:spcBef>
              <a:buFont typeface="Wingdings" panose="05000000000000000000" pitchFamily="2" charset="2"/>
              <a:buChar char="n"/>
            </a:pPr>
            <a:r>
              <a:rPr lang="zh-CN" altLang="en-US" sz="1200"/>
              <a:t>基于相似度的关联</a:t>
            </a:r>
            <a:endParaRPr lang="en-US" altLang="zh-CN" sz="1200"/>
          </a:p>
          <a:p>
            <a:pPr marL="0" lvl="1">
              <a:lnSpc>
                <a:spcPct val="150000"/>
              </a:lnSpc>
              <a:spcBef>
                <a:spcPts val="0"/>
              </a:spcBef>
            </a:pPr>
            <a:r>
              <a:rPr lang="en-US" altLang="zh-CN" sz="1400"/>
              <a:t>3</a:t>
            </a:r>
            <a:r>
              <a:rPr lang="zh-CN" altLang="en-US" sz="1400"/>
              <a:t>、行为分析，对历史数据进行自动学习形成行为模型，判断当前行为与历史行为的相似度和偏差度，用来发现可疑行为和异常行为。</a:t>
            </a:r>
            <a:endParaRPr lang="en-US" altLang="zh-CN" sz="1400"/>
          </a:p>
          <a:p>
            <a:pPr marL="0" lvl="1">
              <a:lnSpc>
                <a:spcPct val="150000"/>
              </a:lnSpc>
              <a:spcBef>
                <a:spcPts val="0"/>
              </a:spcBef>
            </a:pPr>
            <a:r>
              <a:rPr lang="en-US" altLang="zh-CN" sz="1400"/>
              <a:t>4</a:t>
            </a:r>
            <a:r>
              <a:rPr lang="zh-CN" altLang="en-US" sz="1400"/>
              <a:t>、风险评估：针对某一资产对象给出当前的风险数值或者风险等级，表明该资产当前的安全状态和安全指数，风险评估的方式包括：</a:t>
            </a:r>
            <a:endParaRPr lang="en-US" altLang="zh-CN" sz="1400"/>
          </a:p>
          <a:p>
            <a:pPr marL="742950" lvl="3">
              <a:lnSpc>
                <a:spcPct val="150000"/>
              </a:lnSpc>
              <a:spcBef>
                <a:spcPts val="0"/>
              </a:spcBef>
              <a:buFont typeface="Wingdings" panose="05000000000000000000" pitchFamily="2" charset="2"/>
              <a:buChar char="n"/>
            </a:pPr>
            <a:r>
              <a:rPr lang="zh-CN" altLang="en-US" sz="1200"/>
              <a:t>基于资产属性、资产脆弱性和资产面临威胁进行评估，比如资产很重要、但是存在很多漏洞、又受到很多攻击，这时风险数值高或者风险等级高</a:t>
            </a:r>
            <a:endParaRPr lang="en-US" altLang="zh-CN" sz="1200"/>
          </a:p>
          <a:p>
            <a:pPr marL="742950" lvl="3">
              <a:lnSpc>
                <a:spcPct val="150000"/>
              </a:lnSpc>
              <a:spcBef>
                <a:spcPts val="0"/>
              </a:spcBef>
              <a:buFont typeface="Wingdings" panose="05000000000000000000" pitchFamily="2" charset="2"/>
              <a:buChar char="n"/>
            </a:pPr>
            <a:r>
              <a:rPr lang="zh-CN" altLang="en-US" sz="1200"/>
              <a:t>基于资产当前状态、当前行为进行评估，比如某业务系统，运行依赖的操作系统性能低、数据库性能低、业务响应延迟大，这时风险数值高或者风险等级高</a:t>
            </a:r>
            <a:endParaRPr lang="en-US" altLang="zh-CN" sz="1200"/>
          </a:p>
          <a:p>
            <a:pPr marL="0" lvl="1">
              <a:lnSpc>
                <a:spcPct val="150000"/>
              </a:lnSpc>
              <a:spcBef>
                <a:spcPts val="0"/>
              </a:spcBef>
            </a:pPr>
            <a:r>
              <a:rPr lang="en-US" altLang="zh-CN" sz="1400"/>
              <a:t>5</a:t>
            </a:r>
            <a:r>
              <a:rPr lang="zh-CN" altLang="en-US" sz="1400"/>
              <a:t>、溯源分析：溯源分析包括攻击事件溯源和攻击者溯源</a:t>
            </a:r>
            <a:endParaRPr lang="en-US" altLang="zh-CN" sz="1400"/>
          </a:p>
          <a:p>
            <a:pPr marL="742950" lvl="3">
              <a:lnSpc>
                <a:spcPct val="150000"/>
              </a:lnSpc>
              <a:spcBef>
                <a:spcPts val="0"/>
              </a:spcBef>
              <a:buFont typeface="Wingdings" panose="05000000000000000000" pitchFamily="2" charset="2"/>
              <a:buChar char="n"/>
            </a:pPr>
            <a:r>
              <a:rPr lang="zh-CN" altLang="en-US" sz="1200"/>
              <a:t>攻击事件溯源：使安全分析人员可以方便、快速地对攻击事件和可疑网络访问行为进行溯源分析，可关联分析、行为分析实现。如攻击发起的时间、过程、路径、涉及的资产、攻击效果等</a:t>
            </a:r>
          </a:p>
          <a:p>
            <a:pPr marL="742950" lvl="3">
              <a:lnSpc>
                <a:spcPct val="150000"/>
              </a:lnSpc>
              <a:spcBef>
                <a:spcPts val="0"/>
              </a:spcBef>
              <a:buFont typeface="Wingdings" panose="05000000000000000000" pitchFamily="2" charset="2"/>
              <a:buChar char="n"/>
            </a:pPr>
            <a:r>
              <a:rPr lang="zh-CN" altLang="en-US" sz="1200"/>
              <a:t>攻击者溯源：在互联网范围内发现类似的攻击事件，找出攻击事件背后的组织和实际的攻击者，这需要依赖于第三方威胁情报实现（微步在线），如：描述攻击者所属国家、组织、攻击的对象、攻击的历史、常用的工具等等。</a:t>
            </a:r>
            <a:endParaRPr lang="en-US" altLang="zh-CN" sz="1200" dirty="0"/>
          </a:p>
        </p:txBody>
      </p:sp>
    </p:spTree>
    <p:extLst>
      <p:ext uri="{BB962C8B-B14F-4D97-AF65-F5344CB8AC3E}">
        <p14:creationId xmlns:p14="http://schemas.microsoft.com/office/powerpoint/2010/main" val="3699606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关联分析实例</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33</a:t>
            </a:fld>
            <a:endParaRPr lang="en-US" altLang="zh-CN"/>
          </a:p>
        </p:txBody>
      </p:sp>
      <p:graphicFrame>
        <p:nvGraphicFramePr>
          <p:cNvPr id="5" name="图示 4">
            <a:extLst>
              <a:ext uri="{FF2B5EF4-FFF2-40B4-BE49-F238E27FC236}">
                <a16:creationId xmlns:a16="http://schemas.microsoft.com/office/drawing/2014/main" id="{FA30A33D-2710-48F4-8C4B-0B0B897E0BCD}"/>
              </a:ext>
            </a:extLst>
          </p:cNvPr>
          <p:cNvGraphicFramePr/>
          <p:nvPr>
            <p:extLst>
              <p:ext uri="{D42A27DB-BD31-4B8C-83A1-F6EECF244321}">
                <p14:modId xmlns:p14="http://schemas.microsoft.com/office/powerpoint/2010/main" val="3638867523"/>
              </p:ext>
            </p:extLst>
          </p:nvPr>
        </p:nvGraphicFramePr>
        <p:xfrm>
          <a:off x="571500" y="1085851"/>
          <a:ext cx="10965656" cy="342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A89F1411-A510-4F48-9F56-600A37BBA11C}"/>
              </a:ext>
            </a:extLst>
          </p:cNvPr>
          <p:cNvGraphicFramePr/>
          <p:nvPr>
            <p:extLst>
              <p:ext uri="{D42A27DB-BD31-4B8C-83A1-F6EECF244321}">
                <p14:modId xmlns:p14="http://schemas.microsoft.com/office/powerpoint/2010/main" val="470123211"/>
              </p:ext>
            </p:extLst>
          </p:nvPr>
        </p:nvGraphicFramePr>
        <p:xfrm>
          <a:off x="571500" y="1475565"/>
          <a:ext cx="10965656" cy="8318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图示 6">
            <a:extLst>
              <a:ext uri="{FF2B5EF4-FFF2-40B4-BE49-F238E27FC236}">
                <a16:creationId xmlns:a16="http://schemas.microsoft.com/office/drawing/2014/main" id="{FAF776BC-0885-4254-846B-F2858152ED1D}"/>
              </a:ext>
            </a:extLst>
          </p:cNvPr>
          <p:cNvGraphicFramePr/>
          <p:nvPr>
            <p:extLst>
              <p:ext uri="{D42A27DB-BD31-4B8C-83A1-F6EECF244321}">
                <p14:modId xmlns:p14="http://schemas.microsoft.com/office/powerpoint/2010/main" val="1624561618"/>
              </p:ext>
            </p:extLst>
          </p:nvPr>
        </p:nvGraphicFramePr>
        <p:xfrm>
          <a:off x="571500" y="2417152"/>
          <a:ext cx="10965656" cy="8318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8" name="图示 7">
            <a:extLst>
              <a:ext uri="{FF2B5EF4-FFF2-40B4-BE49-F238E27FC236}">
                <a16:creationId xmlns:a16="http://schemas.microsoft.com/office/drawing/2014/main" id="{BB74B49F-FAB7-4547-929B-A1E704D60B46}"/>
              </a:ext>
            </a:extLst>
          </p:cNvPr>
          <p:cNvGraphicFramePr/>
          <p:nvPr>
            <p:extLst>
              <p:ext uri="{D42A27DB-BD31-4B8C-83A1-F6EECF244321}">
                <p14:modId xmlns:p14="http://schemas.microsoft.com/office/powerpoint/2010/main" val="17036243"/>
              </p:ext>
            </p:extLst>
          </p:nvPr>
        </p:nvGraphicFramePr>
        <p:xfrm>
          <a:off x="571500" y="3358739"/>
          <a:ext cx="10965656" cy="83186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9" name="图示 8">
            <a:extLst>
              <a:ext uri="{FF2B5EF4-FFF2-40B4-BE49-F238E27FC236}">
                <a16:creationId xmlns:a16="http://schemas.microsoft.com/office/drawing/2014/main" id="{36401CCD-E291-4EAE-B7EB-F95BF58F56FD}"/>
              </a:ext>
            </a:extLst>
          </p:cNvPr>
          <p:cNvGraphicFramePr/>
          <p:nvPr>
            <p:extLst>
              <p:ext uri="{D42A27DB-BD31-4B8C-83A1-F6EECF244321}">
                <p14:modId xmlns:p14="http://schemas.microsoft.com/office/powerpoint/2010/main" val="1792396827"/>
              </p:ext>
            </p:extLst>
          </p:nvPr>
        </p:nvGraphicFramePr>
        <p:xfrm>
          <a:off x="571500" y="4300326"/>
          <a:ext cx="10965656" cy="83186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0" name="图示 9">
            <a:extLst>
              <a:ext uri="{FF2B5EF4-FFF2-40B4-BE49-F238E27FC236}">
                <a16:creationId xmlns:a16="http://schemas.microsoft.com/office/drawing/2014/main" id="{EB3927E1-A9EB-40ED-829F-AA297FAA8F7D}"/>
              </a:ext>
            </a:extLst>
          </p:cNvPr>
          <p:cNvGraphicFramePr/>
          <p:nvPr>
            <p:extLst>
              <p:ext uri="{D42A27DB-BD31-4B8C-83A1-F6EECF244321}">
                <p14:modId xmlns:p14="http://schemas.microsoft.com/office/powerpoint/2010/main" val="3866090206"/>
              </p:ext>
            </p:extLst>
          </p:nvPr>
        </p:nvGraphicFramePr>
        <p:xfrm>
          <a:off x="571500" y="5241912"/>
          <a:ext cx="10965656" cy="831865"/>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2482218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关联分析实例</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34</a:t>
            </a:fld>
            <a:endParaRPr lang="en-US" altLang="zh-CN"/>
          </a:p>
        </p:txBody>
      </p:sp>
      <p:graphicFrame>
        <p:nvGraphicFramePr>
          <p:cNvPr id="11" name="图示 10">
            <a:extLst>
              <a:ext uri="{FF2B5EF4-FFF2-40B4-BE49-F238E27FC236}">
                <a16:creationId xmlns:a16="http://schemas.microsoft.com/office/drawing/2014/main" id="{0B40DCF4-4CB8-480D-9483-9DE116D3C188}"/>
              </a:ext>
            </a:extLst>
          </p:cNvPr>
          <p:cNvGraphicFramePr/>
          <p:nvPr/>
        </p:nvGraphicFramePr>
        <p:xfrm>
          <a:off x="571500" y="1085851"/>
          <a:ext cx="10965656" cy="342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图示 11">
            <a:extLst>
              <a:ext uri="{FF2B5EF4-FFF2-40B4-BE49-F238E27FC236}">
                <a16:creationId xmlns:a16="http://schemas.microsoft.com/office/drawing/2014/main" id="{C0BD8D13-8211-4288-8A73-95D760A931EF}"/>
              </a:ext>
            </a:extLst>
          </p:cNvPr>
          <p:cNvGraphicFramePr/>
          <p:nvPr>
            <p:extLst>
              <p:ext uri="{D42A27DB-BD31-4B8C-83A1-F6EECF244321}">
                <p14:modId xmlns:p14="http://schemas.microsoft.com/office/powerpoint/2010/main" val="4026498770"/>
              </p:ext>
            </p:extLst>
          </p:nvPr>
        </p:nvGraphicFramePr>
        <p:xfrm>
          <a:off x="571500" y="1475565"/>
          <a:ext cx="10965656" cy="8318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图示 12">
            <a:extLst>
              <a:ext uri="{FF2B5EF4-FFF2-40B4-BE49-F238E27FC236}">
                <a16:creationId xmlns:a16="http://schemas.microsoft.com/office/drawing/2014/main" id="{B2092161-13C1-4B84-A453-95FC934F95EA}"/>
              </a:ext>
            </a:extLst>
          </p:cNvPr>
          <p:cNvGraphicFramePr/>
          <p:nvPr>
            <p:extLst>
              <p:ext uri="{D42A27DB-BD31-4B8C-83A1-F6EECF244321}">
                <p14:modId xmlns:p14="http://schemas.microsoft.com/office/powerpoint/2010/main" val="260752868"/>
              </p:ext>
            </p:extLst>
          </p:nvPr>
        </p:nvGraphicFramePr>
        <p:xfrm>
          <a:off x="571500" y="2417152"/>
          <a:ext cx="10965656" cy="8318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4" name="图示 13">
            <a:extLst>
              <a:ext uri="{FF2B5EF4-FFF2-40B4-BE49-F238E27FC236}">
                <a16:creationId xmlns:a16="http://schemas.microsoft.com/office/drawing/2014/main" id="{E5548399-09C5-4B5B-97C2-6482B7428CD3}"/>
              </a:ext>
            </a:extLst>
          </p:cNvPr>
          <p:cNvGraphicFramePr/>
          <p:nvPr>
            <p:extLst>
              <p:ext uri="{D42A27DB-BD31-4B8C-83A1-F6EECF244321}">
                <p14:modId xmlns:p14="http://schemas.microsoft.com/office/powerpoint/2010/main" val="517836595"/>
              </p:ext>
            </p:extLst>
          </p:nvPr>
        </p:nvGraphicFramePr>
        <p:xfrm>
          <a:off x="571500" y="3358739"/>
          <a:ext cx="10965656" cy="83186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689267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可视化需求</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35</a:t>
            </a:fld>
            <a:endParaRPr lang="en-US" altLang="zh-CN"/>
          </a:p>
        </p:txBody>
      </p:sp>
      <p:sp>
        <p:nvSpPr>
          <p:cNvPr id="5" name="矩形: 圆角 4">
            <a:extLst>
              <a:ext uri="{FF2B5EF4-FFF2-40B4-BE49-F238E27FC236}">
                <a16:creationId xmlns:a16="http://schemas.microsoft.com/office/drawing/2014/main" id="{86BD4B64-9B97-4771-8770-3FC205F2CD2F}"/>
              </a:ext>
            </a:extLst>
          </p:cNvPr>
          <p:cNvSpPr/>
          <p:nvPr/>
        </p:nvSpPr>
        <p:spPr>
          <a:xfrm>
            <a:off x="114300" y="1098692"/>
            <a:ext cx="2014537" cy="10460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态势概览</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安全等级评分</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当前时间等信息</a:t>
            </a:r>
          </a:p>
        </p:txBody>
      </p:sp>
      <p:sp>
        <p:nvSpPr>
          <p:cNvPr id="6" name="矩形: 圆角 5">
            <a:extLst>
              <a:ext uri="{FF2B5EF4-FFF2-40B4-BE49-F238E27FC236}">
                <a16:creationId xmlns:a16="http://schemas.microsoft.com/office/drawing/2014/main" id="{2BAE4E54-47FE-450E-AC4B-DF0C076E5CA0}"/>
              </a:ext>
            </a:extLst>
          </p:cNvPr>
          <p:cNvSpPr/>
          <p:nvPr/>
        </p:nvSpPr>
        <p:spPr>
          <a:xfrm>
            <a:off x="2321720" y="1098692"/>
            <a:ext cx="7472361" cy="387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实时威胁事件告警信息</a:t>
            </a:r>
          </a:p>
        </p:txBody>
      </p:sp>
      <p:sp>
        <p:nvSpPr>
          <p:cNvPr id="7" name="矩形: 圆角 6">
            <a:extLst>
              <a:ext uri="{FF2B5EF4-FFF2-40B4-BE49-F238E27FC236}">
                <a16:creationId xmlns:a16="http://schemas.microsoft.com/office/drawing/2014/main" id="{5ED8648E-D27F-42EC-A9EC-649BB0FA4B71}"/>
              </a:ext>
            </a:extLst>
          </p:cNvPr>
          <p:cNvSpPr/>
          <p:nvPr/>
        </p:nvSpPr>
        <p:spPr>
          <a:xfrm>
            <a:off x="114299" y="2275858"/>
            <a:ext cx="2014537" cy="20293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200" dirty="0">
                <a:latin typeface="微软雅黑" panose="020B0503020204020204" pitchFamily="34" charset="-122"/>
                <a:ea typeface="微软雅黑" panose="020B0503020204020204" pitchFamily="34" charset="-122"/>
              </a:rPr>
              <a:t>IT</a:t>
            </a:r>
            <a:r>
              <a:rPr lang="zh-CN" altLang="en-US" sz="1200" dirty="0">
                <a:latin typeface="微软雅黑" panose="020B0503020204020204" pitchFamily="34" charset="-122"/>
                <a:ea typeface="微软雅黑" panose="020B0503020204020204" pitchFamily="34" charset="-122"/>
              </a:rPr>
              <a:t>资产信息</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监控：风险主机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监控：风险服务器</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（占比统计，如</a:t>
            </a:r>
            <a:r>
              <a:rPr lang="en-US" altLang="zh-CN" sz="1200" dirty="0">
                <a:latin typeface="微软雅黑" panose="020B0503020204020204" pitchFamily="34" charset="-122"/>
                <a:ea typeface="微软雅黑" panose="020B0503020204020204" pitchFamily="34" charset="-122"/>
              </a:rPr>
              <a:t>123/123441</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algn="ctr">
              <a:lnSpc>
                <a:spcPct val="150000"/>
              </a:lnSpc>
            </a:pPr>
            <a:endParaRPr lang="zh-CN" altLang="en-US" sz="12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4E578426-1475-4E23-AFC3-88F3229F19E5}"/>
              </a:ext>
            </a:extLst>
          </p:cNvPr>
          <p:cNvSpPr/>
          <p:nvPr/>
        </p:nvSpPr>
        <p:spPr>
          <a:xfrm>
            <a:off x="114299" y="4436951"/>
            <a:ext cx="2014537" cy="1592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200" dirty="0">
                <a:latin typeface="微软雅黑" panose="020B0503020204020204" pitchFamily="34" charset="-122"/>
                <a:ea typeface="微软雅黑" panose="020B0503020204020204" pitchFamily="34" charset="-122"/>
              </a:rPr>
              <a:t>Top</a:t>
            </a:r>
            <a:r>
              <a:rPr lang="zh-CN" altLang="en-US" sz="1200" dirty="0">
                <a:latin typeface="微软雅黑" panose="020B0503020204020204" pitchFamily="34" charset="-122"/>
                <a:ea typeface="微软雅黑" panose="020B0503020204020204" pitchFamily="34" charset="-122"/>
              </a:rPr>
              <a:t>风险</a:t>
            </a:r>
            <a:r>
              <a:rPr lang="en-US" altLang="zh-CN" sz="1200" dirty="0">
                <a:latin typeface="微软雅黑" panose="020B0503020204020204" pitchFamily="34" charset="-122"/>
                <a:ea typeface="微软雅黑" panose="020B0503020204020204" pitchFamily="34" charset="-122"/>
              </a:rPr>
              <a:t>IT</a:t>
            </a:r>
            <a:r>
              <a:rPr lang="zh-CN" altLang="en-US" sz="1200" dirty="0">
                <a:latin typeface="微软雅黑" panose="020B0503020204020204" pitchFamily="34" charset="-122"/>
                <a:ea typeface="微软雅黑" panose="020B0503020204020204" pitchFamily="34" charset="-122"/>
              </a:rPr>
              <a:t>资产信息</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en-US" altLang="zh-CN" sz="1200" dirty="0">
                <a:latin typeface="微软雅黑" panose="020B0503020204020204" pitchFamily="34" charset="-122"/>
                <a:ea typeface="微软雅黑" panose="020B0503020204020204" pitchFamily="34" charset="-122"/>
              </a:rPr>
              <a:t>Top5</a:t>
            </a:r>
            <a:r>
              <a:rPr lang="zh-CN" altLang="en-US" sz="1200" dirty="0">
                <a:latin typeface="微软雅黑" panose="020B0503020204020204" pitchFamily="34" charset="-122"/>
                <a:ea typeface="微软雅黑" panose="020B0503020204020204" pitchFamily="34" charset="-122"/>
              </a:rPr>
              <a:t>风险主机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en-US" altLang="zh-CN" sz="1200" dirty="0">
                <a:latin typeface="微软雅黑" panose="020B0503020204020204" pitchFamily="34" charset="-122"/>
                <a:ea typeface="微软雅黑" panose="020B0503020204020204" pitchFamily="34" charset="-122"/>
              </a:rPr>
              <a:t>Top5</a:t>
            </a:r>
            <a:r>
              <a:rPr lang="zh-CN" altLang="en-US" sz="1200" dirty="0">
                <a:latin typeface="微软雅黑" panose="020B0503020204020204" pitchFamily="34" charset="-122"/>
                <a:ea typeface="微软雅黑" panose="020B0503020204020204" pitchFamily="34" charset="-122"/>
              </a:rPr>
              <a:t>风险服务器</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（基本属性信息，区域，位置，类型，</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a:t>
            </a:r>
          </a:p>
        </p:txBody>
      </p:sp>
      <p:sp>
        <p:nvSpPr>
          <p:cNvPr id="9" name="矩形: 圆角 8">
            <a:extLst>
              <a:ext uri="{FF2B5EF4-FFF2-40B4-BE49-F238E27FC236}">
                <a16:creationId xmlns:a16="http://schemas.microsoft.com/office/drawing/2014/main" id="{8FEA000D-BEAE-4D40-944E-BAAF8F04BE70}"/>
              </a:ext>
            </a:extLst>
          </p:cNvPr>
          <p:cNvSpPr/>
          <p:nvPr/>
        </p:nvSpPr>
        <p:spPr>
          <a:xfrm>
            <a:off x="2321719" y="4436951"/>
            <a:ext cx="1950242" cy="1592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风险服务器</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风险主机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整体的变化趋势</a:t>
            </a:r>
          </a:p>
        </p:txBody>
      </p:sp>
      <p:sp>
        <p:nvSpPr>
          <p:cNvPr id="10" name="矩形: 圆角 9">
            <a:extLst>
              <a:ext uri="{FF2B5EF4-FFF2-40B4-BE49-F238E27FC236}">
                <a16:creationId xmlns:a16="http://schemas.microsoft.com/office/drawing/2014/main" id="{1DA11AF0-39A9-4A7A-AC42-F6660DB017A6}"/>
              </a:ext>
            </a:extLst>
          </p:cNvPr>
          <p:cNvSpPr/>
          <p:nvPr/>
        </p:nvSpPr>
        <p:spPr>
          <a:xfrm>
            <a:off x="4400549" y="4436951"/>
            <a:ext cx="1988681" cy="1592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威胁事件发生趋势</a:t>
            </a:r>
          </a:p>
        </p:txBody>
      </p:sp>
      <p:sp>
        <p:nvSpPr>
          <p:cNvPr id="11" name="矩形: 圆角 10">
            <a:extLst>
              <a:ext uri="{FF2B5EF4-FFF2-40B4-BE49-F238E27FC236}">
                <a16:creationId xmlns:a16="http://schemas.microsoft.com/office/drawing/2014/main" id="{5C781FF3-7BF7-4E47-ADEB-FEBCD5E99FD0}"/>
              </a:ext>
            </a:extLst>
          </p:cNvPr>
          <p:cNvSpPr/>
          <p:nvPr/>
        </p:nvSpPr>
        <p:spPr>
          <a:xfrm>
            <a:off x="6582113" y="4436268"/>
            <a:ext cx="5433675" cy="1592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威胁事件列表</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（关联分析后的威胁事件）</a:t>
            </a:r>
            <a:endParaRPr lang="en-US" altLang="zh-CN" sz="1200" dirty="0">
              <a:latin typeface="微软雅黑" panose="020B0503020204020204" pitchFamily="34" charset="-122"/>
              <a:ea typeface="微软雅黑" panose="020B0503020204020204" pitchFamily="34" charset="-122"/>
            </a:endParaRPr>
          </a:p>
          <a:p>
            <a:pPr algn="ctr">
              <a:lnSpc>
                <a:spcPct val="150000"/>
              </a:lnSpc>
            </a:pPr>
            <a:endParaRPr lang="en-US" altLang="zh-CN" sz="1200" dirty="0">
              <a:latin typeface="微软雅黑" panose="020B0503020204020204" pitchFamily="34" charset="-122"/>
              <a:ea typeface="微软雅黑" panose="020B0503020204020204" pitchFamily="34" charset="-122"/>
            </a:endParaRPr>
          </a:p>
          <a:p>
            <a:pPr algn="ctr">
              <a:lnSpc>
                <a:spcPct val="150000"/>
              </a:lnSpc>
            </a:pPr>
            <a:endParaRPr lang="zh-CN" altLang="en-US" sz="1200" dirty="0">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B85EEF15-5779-41C6-BDA4-39DDFB41590D}"/>
              </a:ext>
            </a:extLst>
          </p:cNvPr>
          <p:cNvSpPr/>
          <p:nvPr/>
        </p:nvSpPr>
        <p:spPr>
          <a:xfrm>
            <a:off x="7208213" y="5329238"/>
            <a:ext cx="4436099" cy="5715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钻取</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关联威胁热点</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爆发日期，基本描述，紧急程度，防护状态等</a:t>
            </a:r>
            <a:endParaRPr lang="en-US" altLang="zh-CN" sz="1200"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1E5D06DC-847F-4C12-900A-B562AD08F89B}"/>
              </a:ext>
            </a:extLst>
          </p:cNvPr>
          <p:cNvSpPr/>
          <p:nvPr/>
        </p:nvSpPr>
        <p:spPr>
          <a:xfrm>
            <a:off x="9986964" y="1098691"/>
            <a:ext cx="2014537" cy="32064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观察区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自定义建立观察区域，重点监控指定</a:t>
            </a:r>
            <a:r>
              <a:rPr lang="en-US" altLang="zh-CN" sz="1200" dirty="0">
                <a:latin typeface="微软雅黑" panose="020B0503020204020204" pitchFamily="34" charset="-122"/>
                <a:ea typeface="微软雅黑" panose="020B0503020204020204" pitchFamily="34" charset="-122"/>
              </a:rPr>
              <a:t>IT</a:t>
            </a:r>
            <a:r>
              <a:rPr lang="zh-CN" altLang="en-US" sz="1200" dirty="0">
                <a:latin typeface="微软雅黑" panose="020B0503020204020204" pitchFamily="34" charset="-122"/>
                <a:ea typeface="微软雅黑" panose="020B0503020204020204" pitchFamily="34" charset="-122"/>
              </a:rPr>
              <a:t>资产的应用和威胁情报，实时告警</a:t>
            </a:r>
          </a:p>
        </p:txBody>
      </p:sp>
      <p:sp>
        <p:nvSpPr>
          <p:cNvPr id="14" name="矩形: 圆角 13">
            <a:extLst>
              <a:ext uri="{FF2B5EF4-FFF2-40B4-BE49-F238E27FC236}">
                <a16:creationId xmlns:a16="http://schemas.microsoft.com/office/drawing/2014/main" id="{A48265CD-130C-4B3A-A9DD-10EA08D5A317}"/>
              </a:ext>
            </a:extLst>
          </p:cNvPr>
          <p:cNvSpPr/>
          <p:nvPr/>
        </p:nvSpPr>
        <p:spPr>
          <a:xfrm>
            <a:off x="2321719" y="1616312"/>
            <a:ext cx="4067511" cy="2688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200" dirty="0">
                <a:latin typeface="微软雅黑" panose="020B0503020204020204" pitchFamily="34" charset="-122"/>
                <a:ea typeface="微软雅黑" panose="020B0503020204020204" pitchFamily="34" charset="-122"/>
              </a:rPr>
              <a:t>IT</a:t>
            </a:r>
            <a:r>
              <a:rPr lang="zh-CN" altLang="en-US" sz="1200" dirty="0">
                <a:latin typeface="微软雅黑" panose="020B0503020204020204" pitchFamily="34" charset="-122"/>
                <a:ea typeface="微软雅黑" panose="020B0503020204020204" pitchFamily="34" charset="-122"/>
              </a:rPr>
              <a:t>资产信息</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多个内网失陷的程度的区域性评级</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（各个内网失陷主机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服务器的占比的情况）</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核心资产服务器的分布区域</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（重要资产服务器的分布情况）</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夸区域、夸内网之间的互访关系</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（多个内网之间的透视镜）</a:t>
            </a:r>
            <a:endParaRPr lang="en-US" altLang="zh-CN" sz="1200" dirty="0">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1F58E18B-BDB7-43F6-BCA2-87FB2C8D75C9}"/>
              </a:ext>
            </a:extLst>
          </p:cNvPr>
          <p:cNvSpPr/>
          <p:nvPr/>
        </p:nvSpPr>
        <p:spPr>
          <a:xfrm>
            <a:off x="6582113" y="1616311"/>
            <a:ext cx="3211968" cy="2688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全局威胁地图</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攻击来源区域分布</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威胁重灾区</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潜在威胁发生的重点区域</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（客户数据，互联网威胁情报数据？）</a:t>
            </a:r>
          </a:p>
        </p:txBody>
      </p:sp>
    </p:spTree>
    <p:extLst>
      <p:ext uri="{BB962C8B-B14F-4D97-AF65-F5344CB8AC3E}">
        <p14:creationId xmlns:p14="http://schemas.microsoft.com/office/powerpoint/2010/main" val="206158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全局态势感知</a:t>
            </a:r>
            <a:r>
              <a:rPr lang="en-US" altLang="zh-CN" dirty="0"/>
              <a:t>—</a:t>
            </a:r>
            <a:r>
              <a:rPr lang="zh-CN" altLang="en-US" dirty="0"/>
              <a:t>示意图</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36</a:t>
            </a:fld>
            <a:endParaRPr lang="en-US" altLang="zh-CN"/>
          </a:p>
        </p:txBody>
      </p:sp>
      <p:pic>
        <p:nvPicPr>
          <p:cNvPr id="4" name="图片 3">
            <a:extLst>
              <a:ext uri="{FF2B5EF4-FFF2-40B4-BE49-F238E27FC236}">
                <a16:creationId xmlns:a16="http://schemas.microsoft.com/office/drawing/2014/main" id="{372A91E4-7C63-4D63-A850-14A572481B4E}"/>
              </a:ext>
            </a:extLst>
          </p:cNvPr>
          <p:cNvPicPr>
            <a:picLocks noChangeAspect="1"/>
          </p:cNvPicPr>
          <p:nvPr/>
        </p:nvPicPr>
        <p:blipFill>
          <a:blip r:embed="rId2"/>
          <a:stretch>
            <a:fillRect/>
          </a:stretch>
        </p:blipFill>
        <p:spPr>
          <a:xfrm>
            <a:off x="858982" y="1022824"/>
            <a:ext cx="10155382" cy="4979746"/>
          </a:xfrm>
          <a:prstGeom prst="rect">
            <a:avLst/>
          </a:prstGeom>
        </p:spPr>
      </p:pic>
    </p:spTree>
    <p:extLst>
      <p:ext uri="{BB962C8B-B14F-4D97-AF65-F5344CB8AC3E}">
        <p14:creationId xmlns:p14="http://schemas.microsoft.com/office/powerpoint/2010/main" val="4269999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日志审计及查询</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37</a:t>
            </a:fld>
            <a:endParaRPr lang="en-US" altLang="zh-CN"/>
          </a:p>
        </p:txBody>
      </p:sp>
      <p:sp>
        <p:nvSpPr>
          <p:cNvPr id="4" name="文本框 3">
            <a:extLst>
              <a:ext uri="{FF2B5EF4-FFF2-40B4-BE49-F238E27FC236}">
                <a16:creationId xmlns:a16="http://schemas.microsoft.com/office/drawing/2014/main" id="{D24A549F-BC12-431A-9F0D-3BF0E0BB0A23}"/>
              </a:ext>
            </a:extLst>
          </p:cNvPr>
          <p:cNvSpPr txBox="1"/>
          <p:nvPr/>
        </p:nvSpPr>
        <p:spPr>
          <a:xfrm>
            <a:off x="697470" y="1090495"/>
            <a:ext cx="10732530" cy="3647152"/>
          </a:xfrm>
          <a:prstGeom prst="rect">
            <a:avLst/>
          </a:prstGeom>
          <a:noFill/>
        </p:spPr>
        <p:txBody>
          <a:bodyPr wrap="square" rtlCol="0">
            <a:spAutoFit/>
          </a:bodyPr>
          <a:lstStyle/>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日志采集</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Syslog</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Ftp</a:t>
            </a:r>
            <a:r>
              <a:rPr lang="zh-CN" altLang="en-US" sz="1400" dirty="0">
                <a:latin typeface="微软雅黑" panose="020B0503020204020204" pitchFamily="34" charset="-122"/>
                <a:ea typeface="微软雅黑" panose="020B0503020204020204" pitchFamily="34" charset="-122"/>
              </a:rPr>
              <a:t>等通用协议采集山石全系产品事件日志。</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Syslog</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Ftp</a:t>
            </a:r>
            <a:r>
              <a:rPr lang="zh-CN" altLang="en-US" sz="1400" dirty="0">
                <a:latin typeface="微软雅黑" panose="020B0503020204020204" pitchFamily="34" charset="-122"/>
                <a:ea typeface="微软雅黑" panose="020B0503020204020204" pitchFamily="34" charset="-122"/>
              </a:rPr>
              <a:t>等通用协议采集第三方安全产品事件日志。</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日志备份</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进行日志备份，并压缩存储，至少支持一年时间内的日志存储和查询。</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支持日志备份的导出和导入，导入后可通过</a:t>
            </a:r>
            <a:r>
              <a:rPr lang="en-US" altLang="zh-CN" sz="1400" dirty="0">
                <a:latin typeface="微软雅黑" panose="020B0503020204020204" pitchFamily="34" charset="-122"/>
                <a:ea typeface="微软雅黑" panose="020B0503020204020204" pitchFamily="34" charset="-122"/>
              </a:rPr>
              <a:t>UI</a:t>
            </a:r>
            <a:r>
              <a:rPr lang="zh-CN" altLang="en-US" sz="1400" dirty="0">
                <a:latin typeface="微软雅黑" panose="020B0503020204020204" pitchFamily="34" charset="-122"/>
                <a:ea typeface="微软雅黑" panose="020B0503020204020204" pitchFamily="34" charset="-122"/>
              </a:rPr>
              <a:t>进行管理查询。</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日志查询</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基于单点设备、日志类型、时间范围、</a:t>
            </a:r>
            <a:r>
              <a:rPr lang="en-US" altLang="zh-CN" sz="1400" dirty="0">
                <a:latin typeface="微软雅黑" panose="020B0503020204020204" pitchFamily="34" charset="-122"/>
                <a:ea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rPr>
              <a:t>对象等多维度条件属性进行筛选查询。</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威胁热点相关日志挖掘</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具有一定的数据挖掘和分析能力，能够接收威胁情报模块下发的威胁热点信息，进行存在关联性的日志信息挖掘。</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2145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B25C9-2912-49F2-8613-E2AB6D0A298E}"/>
              </a:ext>
            </a:extLst>
          </p:cNvPr>
          <p:cNvSpPr>
            <a:spLocks noGrp="1"/>
          </p:cNvSpPr>
          <p:nvPr>
            <p:ph type="title"/>
          </p:nvPr>
        </p:nvSpPr>
        <p:spPr/>
        <p:txBody>
          <a:bodyPr/>
          <a:lstStyle/>
          <a:p>
            <a:r>
              <a:rPr lang="zh-CN" altLang="en-US" dirty="0"/>
              <a:t>设备集中管理</a:t>
            </a:r>
          </a:p>
        </p:txBody>
      </p:sp>
      <p:sp>
        <p:nvSpPr>
          <p:cNvPr id="3" name="灯片编号占位符 2">
            <a:extLst>
              <a:ext uri="{FF2B5EF4-FFF2-40B4-BE49-F238E27FC236}">
                <a16:creationId xmlns:a16="http://schemas.microsoft.com/office/drawing/2014/main" id="{03952436-2DE4-4CE0-8E2D-82F0A0A838D0}"/>
              </a:ext>
            </a:extLst>
          </p:cNvPr>
          <p:cNvSpPr>
            <a:spLocks noGrp="1"/>
          </p:cNvSpPr>
          <p:nvPr>
            <p:ph type="sldNum" sz="quarter" idx="12"/>
          </p:nvPr>
        </p:nvSpPr>
        <p:spPr>
          <a:xfrm>
            <a:off x="697470" y="6356187"/>
            <a:ext cx="571350" cy="248005"/>
          </a:xfrm>
        </p:spPr>
        <p:txBody>
          <a:bodyPr/>
          <a:lstStyle/>
          <a:p>
            <a:pPr algn="ctr"/>
            <a:fld id="{571A5C36-D067-4A8B-BD3C-F67C535F77D7}" type="slidenum">
              <a:rPr lang="en-US" altLang="zh-CN" smtClean="0"/>
              <a:pPr algn="ctr"/>
              <a:t>38</a:t>
            </a:fld>
            <a:endParaRPr lang="en-US" altLang="zh-CN"/>
          </a:p>
        </p:txBody>
      </p:sp>
      <p:sp>
        <p:nvSpPr>
          <p:cNvPr id="4" name="文本框 3">
            <a:extLst>
              <a:ext uri="{FF2B5EF4-FFF2-40B4-BE49-F238E27FC236}">
                <a16:creationId xmlns:a16="http://schemas.microsoft.com/office/drawing/2014/main" id="{CDB1251E-4E94-45EA-87AA-595E98651AF2}"/>
              </a:ext>
            </a:extLst>
          </p:cNvPr>
          <p:cNvSpPr txBox="1"/>
          <p:nvPr/>
        </p:nvSpPr>
        <p:spPr>
          <a:xfrm>
            <a:off x="697470" y="1090495"/>
            <a:ext cx="10732530" cy="4901726"/>
          </a:xfrm>
          <a:prstGeom prst="rect">
            <a:avLst/>
          </a:prstGeom>
          <a:noFill/>
        </p:spPr>
        <p:txBody>
          <a:bodyPr wrap="square" rtlCol="0">
            <a:spAutoFit/>
          </a:bodyPr>
          <a:lstStyle/>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注册设备集中管理及呈现</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配置文件管理、配置备份、配置对比、配置检测等。</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策略运维、策略建议、策略配置下发等。</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版本升级管理、功能</a:t>
            </a:r>
            <a:r>
              <a:rPr lang="en-US" altLang="zh-CN" sz="1400" dirty="0">
                <a:latin typeface="微软雅黑" panose="020B0503020204020204" pitchFamily="34" charset="-122"/>
                <a:ea typeface="微软雅黑" panose="020B0503020204020204" pitchFamily="34" charset="-122"/>
              </a:rPr>
              <a:t>License</a:t>
            </a:r>
            <a:r>
              <a:rPr lang="zh-CN" altLang="en-US" sz="1400" dirty="0">
                <a:latin typeface="微软雅黑" panose="020B0503020204020204" pitchFamily="34" charset="-122"/>
                <a:ea typeface="微软雅黑" panose="020B0503020204020204" pitchFamily="34" charset="-122"/>
              </a:rPr>
              <a:t>管理等。</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特征库更新</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结合威胁热点，从威胁情报模块获取特征库更新信息，进行本地安全产品的特征库差异化更新。</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特征库定期本地化更新。</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设备监控呈现</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基于单点设备或设备组的网络链路、应用行为、网络威胁的总体统计。</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基于单点设备或设备组的</a:t>
            </a:r>
            <a:r>
              <a:rPr lang="en-US" altLang="zh-CN" sz="1400" dirty="0">
                <a:latin typeface="微软雅黑" panose="020B0503020204020204" pitchFamily="34" charset="-122"/>
                <a:ea typeface="微软雅黑" panose="020B0503020204020204" pitchFamily="34" charset="-122"/>
              </a:rPr>
              <a:t>IT</a:t>
            </a:r>
            <a:r>
              <a:rPr lang="zh-CN" altLang="en-US" sz="1400" dirty="0">
                <a:latin typeface="微软雅黑" panose="020B0503020204020204" pitchFamily="34" charset="-122"/>
                <a:ea typeface="微软雅黑" panose="020B0503020204020204" pitchFamily="34" charset="-122"/>
              </a:rPr>
              <a:t>资产统计。</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安全防护策略处置建议</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从日志分析模块获取基于威胁情报挖掘相关日志信息的结果，形成安全处置策略，供管理员参考完全安全处置。</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安全防护策略下发</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基于安全处置策略建议，向指定单点设备或多点设备下发安全策略。</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8329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SWOT</a:t>
            </a:r>
            <a:r>
              <a:rPr lang="zh-CN" altLang="en-US" dirty="0"/>
              <a:t>分析</a:t>
            </a:r>
          </a:p>
        </p:txBody>
      </p:sp>
      <p:sp>
        <p:nvSpPr>
          <p:cNvPr id="3" name="灯片编号占位符 2"/>
          <p:cNvSpPr>
            <a:spLocks noGrp="1"/>
          </p:cNvSpPr>
          <p:nvPr>
            <p:ph type="sldNum" sz="quarter" idx="12"/>
          </p:nvPr>
        </p:nvSpPr>
        <p:spPr/>
        <p:txBody>
          <a:bodyPr/>
          <a:lstStyle/>
          <a:p>
            <a:pPr algn="ctr"/>
            <a:fld id="{571A5C36-D067-4A8B-BD3C-F67C535F77D7}" type="slidenum">
              <a:rPr lang="en-US" altLang="zh-CN" smtClean="0">
                <a:latin typeface="微软雅黑" panose="020B0503020204020204" pitchFamily="34" charset="-122"/>
                <a:ea typeface="微软雅黑" panose="020B0503020204020204" pitchFamily="34" charset="-122"/>
              </a:rPr>
              <a:pPr algn="ctr"/>
              <a:t>39</a:t>
            </a:fld>
            <a:endParaRPr lang="en-US" altLang="zh-CN">
              <a:latin typeface="微软雅黑" panose="020B0503020204020204" pitchFamily="34" charset="-122"/>
              <a:ea typeface="微软雅黑" panose="020B0503020204020204" pitchFamily="34" charset="-122"/>
            </a:endParaRPr>
          </a:p>
        </p:txBody>
      </p:sp>
      <p:sp>
        <p:nvSpPr>
          <p:cNvPr id="4" name="Round Diagonal Corner Rectangle 9"/>
          <p:cNvSpPr/>
          <p:nvPr/>
        </p:nvSpPr>
        <p:spPr>
          <a:xfrm flipH="1">
            <a:off x="4040696" y="1398153"/>
            <a:ext cx="1910921" cy="1910920"/>
          </a:xfrm>
          <a:prstGeom prst="round2DiagRect">
            <a:avLst>
              <a:gd name="adj1" fmla="val 18841"/>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5" name="Round Diagonal Corner Rectangle 9"/>
          <p:cNvSpPr/>
          <p:nvPr/>
        </p:nvSpPr>
        <p:spPr>
          <a:xfrm>
            <a:off x="6185197" y="1398153"/>
            <a:ext cx="1910921" cy="1910920"/>
          </a:xfrm>
          <a:prstGeom prst="round2DiagRect">
            <a:avLst>
              <a:gd name="adj1" fmla="val 1884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6" name="Round Diagonal Corner Rectangle 9"/>
          <p:cNvSpPr/>
          <p:nvPr/>
        </p:nvSpPr>
        <p:spPr>
          <a:xfrm flipH="1" flipV="1">
            <a:off x="4040696" y="3573511"/>
            <a:ext cx="1910921" cy="1910920"/>
          </a:xfrm>
          <a:prstGeom prst="round2DiagRect">
            <a:avLst>
              <a:gd name="adj1" fmla="val 188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7" name="Round Diagonal Corner Rectangle 9"/>
          <p:cNvSpPr/>
          <p:nvPr/>
        </p:nvSpPr>
        <p:spPr>
          <a:xfrm flipV="1">
            <a:off x="6185197" y="3573511"/>
            <a:ext cx="1910921" cy="1910920"/>
          </a:xfrm>
          <a:prstGeom prst="round2DiagRect">
            <a:avLst>
              <a:gd name="adj1" fmla="val 18841"/>
              <a:gd name="adj2" fmla="val 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534291" y="1691894"/>
            <a:ext cx="923728" cy="1323439"/>
          </a:xfrm>
          <a:prstGeom prst="rect">
            <a:avLst/>
          </a:prstGeom>
          <a:noFill/>
        </p:spPr>
        <p:txBody>
          <a:bodyPr wrap="square" rtlCol="0" anchor="ctr">
            <a:spAutoFit/>
          </a:bodyPr>
          <a:lstStyle/>
          <a:p>
            <a:pPr algn="ctr"/>
            <a:r>
              <a:rPr lang="en-US" altLang="zh-CN" sz="8000" dirty="0">
                <a:solidFill>
                  <a:schemeClr val="bg1"/>
                </a:solidFill>
                <a:latin typeface="微软雅黑" panose="020B0503020204020204" pitchFamily="34" charset="-122"/>
                <a:ea typeface="微软雅黑" panose="020B0503020204020204" pitchFamily="34" charset="-122"/>
              </a:rPr>
              <a:t>S</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435351" y="1691894"/>
            <a:ext cx="1410614" cy="1323439"/>
          </a:xfrm>
          <a:prstGeom prst="rect">
            <a:avLst/>
          </a:prstGeom>
          <a:noFill/>
        </p:spPr>
        <p:txBody>
          <a:bodyPr wrap="square" rtlCol="0" anchor="ctr">
            <a:spAutoFit/>
          </a:bodyPr>
          <a:lstStyle/>
          <a:p>
            <a:pPr algn="ctr"/>
            <a:r>
              <a:rPr lang="en-US" altLang="zh-CN" sz="8000" dirty="0">
                <a:solidFill>
                  <a:schemeClr val="bg1"/>
                </a:solidFill>
                <a:latin typeface="微软雅黑" panose="020B0503020204020204" pitchFamily="34" charset="-122"/>
                <a:ea typeface="微软雅黑" panose="020B0503020204020204" pitchFamily="34" charset="-122"/>
              </a:rPr>
              <a:t>W</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534291" y="3928964"/>
            <a:ext cx="923728" cy="1323439"/>
          </a:xfrm>
          <a:prstGeom prst="rect">
            <a:avLst/>
          </a:prstGeom>
          <a:noFill/>
        </p:spPr>
        <p:txBody>
          <a:bodyPr wrap="square" rtlCol="0" anchor="ctr">
            <a:spAutoFit/>
          </a:bodyPr>
          <a:lstStyle/>
          <a:p>
            <a:pPr algn="ctr"/>
            <a:r>
              <a:rPr lang="en-US" altLang="zh-CN" sz="8000" dirty="0">
                <a:solidFill>
                  <a:schemeClr val="bg1"/>
                </a:solidFill>
                <a:latin typeface="微软雅黑" panose="020B0503020204020204" pitchFamily="34" charset="-122"/>
                <a:ea typeface="微软雅黑" panose="020B0503020204020204" pitchFamily="34" charset="-122"/>
              </a:rPr>
              <a:t>O</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435351" y="3928964"/>
            <a:ext cx="1410614" cy="1323439"/>
          </a:xfrm>
          <a:prstGeom prst="rect">
            <a:avLst/>
          </a:prstGeom>
          <a:noFill/>
        </p:spPr>
        <p:txBody>
          <a:bodyPr wrap="square" rtlCol="0" anchor="ctr">
            <a:spAutoFit/>
          </a:bodyPr>
          <a:lstStyle/>
          <a:p>
            <a:pPr algn="ctr"/>
            <a:r>
              <a:rPr lang="en-US" altLang="zh-CN" sz="8000" dirty="0">
                <a:solidFill>
                  <a:schemeClr val="bg1"/>
                </a:solidFill>
                <a:latin typeface="微软雅黑" panose="020B0503020204020204" pitchFamily="34" charset="-122"/>
                <a:ea typeface="微软雅黑" panose="020B0503020204020204" pitchFamily="34" charset="-122"/>
              </a:rPr>
              <a:t>T</a:t>
            </a:r>
            <a:endParaRPr lang="zh-CN" altLang="en-US" sz="80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a:cxnSpLocks/>
          </p:cNvCxnSpPr>
          <p:nvPr/>
        </p:nvCxnSpPr>
        <p:spPr>
          <a:xfrm flipH="1">
            <a:off x="977392" y="1580482"/>
            <a:ext cx="306692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77392" y="1648674"/>
            <a:ext cx="1727200" cy="369332"/>
          </a:xfrm>
          <a:prstGeom prst="rect">
            <a:avLst/>
          </a:prstGeom>
          <a:noFill/>
        </p:spPr>
        <p:txBody>
          <a:bodyPr wrap="square" rtlCol="0">
            <a:spAutoFit/>
          </a:bodyPr>
          <a:lstStyle/>
          <a:p>
            <a:r>
              <a:rPr lang="en-US" altLang="zh-CN" b="1" dirty="0">
                <a:solidFill>
                  <a:schemeClr val="bg1">
                    <a:lumMod val="50000"/>
                  </a:schemeClr>
                </a:solidFill>
                <a:latin typeface="微软雅黑" panose="020B0503020204020204" pitchFamily="34" charset="-122"/>
                <a:ea typeface="微软雅黑" panose="020B0503020204020204" pitchFamily="34" charset="-122"/>
              </a:rPr>
              <a:t>Strength</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占位符 21"/>
          <p:cNvSpPr txBox="1">
            <a:spLocks/>
          </p:cNvSpPr>
          <p:nvPr/>
        </p:nvSpPr>
        <p:spPr>
          <a:xfrm>
            <a:off x="977391" y="2086197"/>
            <a:ext cx="2874647" cy="858059"/>
          </a:xfrm>
          <a:prstGeom prst="rect">
            <a:avLst/>
          </a:prstGeom>
        </p:spPr>
        <p:txBody>
          <a:bodyPr>
            <a:normAutofit/>
          </a:bodyPr>
          <a:lstStyle>
            <a:lvl1pPr marL="0" indent="0" algn="l" defTabSz="914400" rtl="0" eaLnBrk="1" latinLnBrk="0" hangingPunct="1">
              <a:lnSpc>
                <a:spcPct val="120000"/>
              </a:lnSpc>
              <a:spcBef>
                <a:spcPts val="0"/>
              </a:spcBef>
              <a:buFont typeface="Arial" panose="020B0604020202020204" pitchFamily="34" charset="0"/>
              <a:buNone/>
              <a:defRPr sz="16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单击此处键入内容</a:t>
            </a:r>
          </a:p>
        </p:txBody>
      </p:sp>
      <p:cxnSp>
        <p:nvCxnSpPr>
          <p:cNvPr id="19" name="直接连接符 18"/>
          <p:cNvCxnSpPr>
            <a:cxnSpLocks/>
          </p:cNvCxnSpPr>
          <p:nvPr/>
        </p:nvCxnSpPr>
        <p:spPr>
          <a:xfrm flipH="1">
            <a:off x="8096118" y="1618633"/>
            <a:ext cx="306692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243564" y="1686825"/>
            <a:ext cx="1727200" cy="369332"/>
          </a:xfrm>
          <a:prstGeom prst="rect">
            <a:avLst/>
          </a:prstGeom>
          <a:noFill/>
        </p:spPr>
        <p:txBody>
          <a:bodyPr wrap="square" rtlCol="0">
            <a:spAutoFit/>
          </a:bodyPr>
          <a:lstStyle/>
          <a:p>
            <a:pPr algn="r"/>
            <a:r>
              <a:rPr lang="en-US" altLang="zh-CN" b="1" dirty="0">
                <a:solidFill>
                  <a:schemeClr val="bg1">
                    <a:lumMod val="50000"/>
                  </a:schemeClr>
                </a:solidFill>
                <a:latin typeface="微软雅黑" panose="020B0503020204020204" pitchFamily="34" charset="-122"/>
                <a:ea typeface="微软雅黑" panose="020B0503020204020204" pitchFamily="34" charset="-122"/>
              </a:rPr>
              <a:t>Weakness</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占位符 21"/>
          <p:cNvSpPr txBox="1">
            <a:spLocks/>
          </p:cNvSpPr>
          <p:nvPr/>
        </p:nvSpPr>
        <p:spPr>
          <a:xfrm>
            <a:off x="8096117" y="2124348"/>
            <a:ext cx="2874647" cy="858059"/>
          </a:xfrm>
          <a:prstGeom prst="rect">
            <a:avLst/>
          </a:prstGeom>
        </p:spPr>
        <p:txBody>
          <a:bodyPr>
            <a:normAutofit/>
          </a:bodyPr>
          <a:lstStyle>
            <a:defPPr>
              <a:defRPr lang="zh-CN"/>
            </a:defPPr>
            <a:lvl1pPr indent="0" algn="r">
              <a:lnSpc>
                <a:spcPct val="120000"/>
              </a:lnSpc>
              <a:spcBef>
                <a:spcPts val="0"/>
              </a:spcBef>
              <a:buFont typeface="Arial" panose="020B0604020202020204" pitchFamily="34" charset="0"/>
              <a:buNone/>
              <a:defRPr sz="1600">
                <a:solidFill>
                  <a:schemeClr val="bg1">
                    <a:lumMod val="50000"/>
                  </a:schemeClr>
                </a:solidFill>
                <a:latin typeface="微软雅黑" panose="020B0503020204020204" pitchFamily="34" charset="-122"/>
                <a:ea typeface="微软雅黑" panose="020B0503020204020204" pitchFamily="34" charset="-122"/>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defRPr sz="1600"/>
            </a:lvl3pPr>
            <a:lvl4pPr indent="0">
              <a:lnSpc>
                <a:spcPct val="90000"/>
              </a:lnSpc>
              <a:spcBef>
                <a:spcPts val="500"/>
              </a:spcBef>
              <a:buFont typeface="Arial" panose="020B0604020202020204" pitchFamily="34" charset="0"/>
              <a:buNone/>
              <a:defRPr sz="1400"/>
            </a:lvl4pPr>
            <a:lvl5pPr indent="0">
              <a:lnSpc>
                <a:spcPct val="90000"/>
              </a:lnSpc>
              <a:spcBef>
                <a:spcPts val="500"/>
              </a:spcBef>
              <a:buFont typeface="Arial" panose="020B0604020202020204" pitchFamily="34" charset="0"/>
              <a:buNone/>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单击此处键入内容</a:t>
            </a:r>
          </a:p>
        </p:txBody>
      </p:sp>
      <p:cxnSp>
        <p:nvCxnSpPr>
          <p:cNvPr id="22" name="直接连接符 21"/>
          <p:cNvCxnSpPr>
            <a:cxnSpLocks/>
          </p:cNvCxnSpPr>
          <p:nvPr/>
        </p:nvCxnSpPr>
        <p:spPr>
          <a:xfrm flipH="1">
            <a:off x="977392" y="5308262"/>
            <a:ext cx="306692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cxnSpLocks/>
          </p:cNvCxnSpPr>
          <p:nvPr/>
        </p:nvCxnSpPr>
        <p:spPr>
          <a:xfrm flipH="1">
            <a:off x="8096118" y="5308262"/>
            <a:ext cx="306692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77391" y="4942601"/>
            <a:ext cx="2033727" cy="369332"/>
          </a:xfrm>
          <a:prstGeom prst="rect">
            <a:avLst/>
          </a:prstGeom>
          <a:noFill/>
        </p:spPr>
        <p:txBody>
          <a:bodyPr wrap="square" rtlCol="0">
            <a:spAutoFit/>
          </a:bodyPr>
          <a:lstStyle/>
          <a:p>
            <a:r>
              <a:rPr lang="en-US" altLang="zh-CN" b="1" dirty="0">
                <a:solidFill>
                  <a:schemeClr val="bg1">
                    <a:lumMod val="50000"/>
                  </a:schemeClr>
                </a:solidFill>
                <a:latin typeface="微软雅黑" panose="020B0503020204020204" pitchFamily="34" charset="-122"/>
                <a:ea typeface="微软雅黑" panose="020B0503020204020204" pitchFamily="34" charset="-122"/>
              </a:rPr>
              <a:t>Opportunities</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243564" y="4942601"/>
            <a:ext cx="1727200" cy="369332"/>
          </a:xfrm>
          <a:prstGeom prst="rect">
            <a:avLst/>
          </a:prstGeom>
          <a:noFill/>
        </p:spPr>
        <p:txBody>
          <a:bodyPr wrap="square" rtlCol="0">
            <a:spAutoFit/>
          </a:bodyPr>
          <a:lstStyle/>
          <a:p>
            <a:pPr algn="r"/>
            <a:r>
              <a:rPr lang="en-US" altLang="zh-CN" b="1" dirty="0">
                <a:solidFill>
                  <a:schemeClr val="bg1">
                    <a:lumMod val="50000"/>
                  </a:schemeClr>
                </a:solidFill>
                <a:latin typeface="微软雅黑" panose="020B0503020204020204" pitchFamily="34" charset="-122"/>
                <a:ea typeface="微软雅黑" panose="020B0503020204020204" pitchFamily="34" charset="-122"/>
              </a:rPr>
              <a:t>Threats</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占位符 21"/>
          <p:cNvSpPr txBox="1">
            <a:spLocks/>
          </p:cNvSpPr>
          <p:nvPr/>
        </p:nvSpPr>
        <p:spPr>
          <a:xfrm>
            <a:off x="977391" y="3936267"/>
            <a:ext cx="2874647" cy="858059"/>
          </a:xfrm>
          <a:prstGeom prst="rect">
            <a:avLst/>
          </a:prstGeom>
        </p:spPr>
        <p:txBody>
          <a:bodyPr>
            <a:normAutofit/>
          </a:bodyPr>
          <a:lstStyle>
            <a:lvl1pPr marL="0" indent="0" algn="l" defTabSz="914400" rtl="0" eaLnBrk="1" latinLnBrk="0" hangingPunct="1">
              <a:lnSpc>
                <a:spcPct val="120000"/>
              </a:lnSpc>
              <a:spcBef>
                <a:spcPts val="0"/>
              </a:spcBef>
              <a:buFont typeface="Arial" panose="020B0604020202020204" pitchFamily="34" charset="0"/>
              <a:buNone/>
              <a:defRPr sz="16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单击此处键入内容</a:t>
            </a:r>
          </a:p>
        </p:txBody>
      </p:sp>
      <p:sp>
        <p:nvSpPr>
          <p:cNvPr id="27" name="文本占位符 21"/>
          <p:cNvSpPr txBox="1">
            <a:spLocks/>
          </p:cNvSpPr>
          <p:nvPr/>
        </p:nvSpPr>
        <p:spPr>
          <a:xfrm>
            <a:off x="8096117" y="3936267"/>
            <a:ext cx="2874647" cy="858059"/>
          </a:xfrm>
          <a:prstGeom prst="rect">
            <a:avLst/>
          </a:prstGeom>
        </p:spPr>
        <p:txBody>
          <a:bodyPr>
            <a:normAutofit/>
          </a:bodyPr>
          <a:lstStyle>
            <a:lvl1pPr marL="0" indent="0" algn="r" defTabSz="914400" rtl="0" eaLnBrk="1" latinLnBrk="0" hangingPunct="1">
              <a:lnSpc>
                <a:spcPct val="120000"/>
              </a:lnSpc>
              <a:spcBef>
                <a:spcPts val="0"/>
              </a:spcBef>
              <a:buFont typeface="Arial" panose="020B0604020202020204" pitchFamily="34" charset="0"/>
              <a:buNone/>
              <a:defRPr sz="1600" kern="1200">
                <a:solidFill>
                  <a:schemeClr val="bg1">
                    <a:lumMod val="50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单击此处键入内容</a:t>
            </a:r>
          </a:p>
        </p:txBody>
      </p:sp>
    </p:spTree>
    <p:extLst>
      <p:ext uri="{BB962C8B-B14F-4D97-AF65-F5344CB8AC3E}">
        <p14:creationId xmlns:p14="http://schemas.microsoft.com/office/powerpoint/2010/main" val="100520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1"/>
          </p:nvPr>
        </p:nvSpPr>
        <p:spPr/>
        <p:txBody>
          <a:bodyPr/>
          <a:lstStyle/>
          <a:p>
            <a:endParaRPr lang="zh-CN" altLang="en-US" dirty="0"/>
          </a:p>
        </p:txBody>
      </p:sp>
      <p:sp>
        <p:nvSpPr>
          <p:cNvPr id="22" name="标题 21"/>
          <p:cNvSpPr>
            <a:spLocks noGrp="1"/>
          </p:cNvSpPr>
          <p:nvPr>
            <p:ph type="title"/>
          </p:nvPr>
        </p:nvSpPr>
        <p:spPr/>
        <p:txBody>
          <a:bodyPr/>
          <a:lstStyle/>
          <a:p>
            <a:r>
              <a:rPr lang="zh-CN" altLang="en-US" dirty="0"/>
              <a:t>文本样式（段落型）</a:t>
            </a:r>
          </a:p>
        </p:txBody>
      </p:sp>
      <p:sp>
        <p:nvSpPr>
          <p:cNvPr id="24" name="灯片编号占位符 23"/>
          <p:cNvSpPr>
            <a:spLocks noGrp="1"/>
          </p:cNvSpPr>
          <p:nvPr>
            <p:ph type="sldNum" sz="quarter" idx="12"/>
          </p:nvPr>
        </p:nvSpPr>
        <p:spPr/>
        <p:txBody>
          <a:bodyPr/>
          <a:lstStyle/>
          <a:p>
            <a:pPr algn="ctr"/>
            <a:fld id="{571A5C36-D067-4A8B-BD3C-F67C535F77D7}" type="slidenum">
              <a:rPr lang="en-US" altLang="zh-CN" smtClean="0"/>
              <a:pPr algn="ctr"/>
              <a:t>4</a:t>
            </a:fld>
            <a:endParaRPr lang="en-US" altLang="zh-CN"/>
          </a:p>
        </p:txBody>
      </p:sp>
    </p:spTree>
    <p:extLst>
      <p:ext uri="{BB962C8B-B14F-4D97-AF65-F5344CB8AC3E}">
        <p14:creationId xmlns:p14="http://schemas.microsoft.com/office/powerpoint/2010/main" val="2635965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7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0" dirty="0">
                <a:latin typeface="微软雅黑" panose="020B0503020204020204" pitchFamily="34" charset="-122"/>
                <a:ea typeface="微软雅黑" panose="020B0503020204020204" pitchFamily="34" charset="-122"/>
              </a:rPr>
              <a:t>客户调研及需求分析</a:t>
            </a:r>
          </a:p>
        </p:txBody>
      </p:sp>
      <p:sp>
        <p:nvSpPr>
          <p:cNvPr id="3" name="文本占位符 2"/>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下一章节</a:t>
            </a:r>
          </a:p>
        </p:txBody>
      </p:sp>
    </p:spTree>
    <p:extLst>
      <p:ext uri="{BB962C8B-B14F-4D97-AF65-F5344CB8AC3E}">
        <p14:creationId xmlns:p14="http://schemas.microsoft.com/office/powerpoint/2010/main" val="837667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客户调研</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6</a:t>
            </a:fld>
            <a:endParaRPr lang="en-US" altLang="zh-CN" dirty="0"/>
          </a:p>
        </p:txBody>
      </p:sp>
      <p:sp>
        <p:nvSpPr>
          <p:cNvPr id="6" name="圆角矩形 13">
            <a:extLst>
              <a:ext uri="{FF2B5EF4-FFF2-40B4-BE49-F238E27FC236}">
                <a16:creationId xmlns:a16="http://schemas.microsoft.com/office/drawing/2014/main" id="{34A43732-B930-4BD7-AB80-7689B0EF200A}"/>
              </a:ext>
            </a:extLst>
          </p:cNvPr>
          <p:cNvSpPr/>
          <p:nvPr/>
        </p:nvSpPr>
        <p:spPr>
          <a:xfrm>
            <a:off x="1378464" y="1311392"/>
            <a:ext cx="1920240" cy="716280"/>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微软雅黑" pitchFamily="34" charset="-122"/>
                <a:ea typeface="微软雅黑" pitchFamily="34" charset="-122"/>
              </a:rPr>
              <a:t>教育</a:t>
            </a:r>
          </a:p>
        </p:txBody>
      </p:sp>
      <p:sp>
        <p:nvSpPr>
          <p:cNvPr id="7" name="圆角矩形 14">
            <a:extLst>
              <a:ext uri="{FF2B5EF4-FFF2-40B4-BE49-F238E27FC236}">
                <a16:creationId xmlns:a16="http://schemas.microsoft.com/office/drawing/2014/main" id="{CF48B587-A9F2-4DD2-A03A-1662556BF620}"/>
              </a:ext>
            </a:extLst>
          </p:cNvPr>
          <p:cNvSpPr/>
          <p:nvPr/>
        </p:nvSpPr>
        <p:spPr>
          <a:xfrm>
            <a:off x="4411224" y="1311392"/>
            <a:ext cx="1249680" cy="716280"/>
          </a:xfrm>
          <a:prstGeom prst="roundRect">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微软雅黑" pitchFamily="34" charset="-122"/>
                <a:ea typeface="微软雅黑" pitchFamily="34" charset="-122"/>
              </a:rPr>
              <a:t>3</a:t>
            </a:r>
            <a:r>
              <a:rPr lang="zh-CN" altLang="en-US" sz="1600" dirty="0">
                <a:solidFill>
                  <a:schemeClr val="tx1"/>
                </a:solidFill>
                <a:latin typeface="微软雅黑" pitchFamily="34" charset="-122"/>
                <a:ea typeface="微软雅黑" pitchFamily="34" charset="-122"/>
              </a:rPr>
              <a:t>个</a:t>
            </a:r>
          </a:p>
        </p:txBody>
      </p:sp>
      <p:sp>
        <p:nvSpPr>
          <p:cNvPr id="8" name="TextBox 15">
            <a:extLst>
              <a:ext uri="{FF2B5EF4-FFF2-40B4-BE49-F238E27FC236}">
                <a16:creationId xmlns:a16="http://schemas.microsoft.com/office/drawing/2014/main" id="{04E197C1-9439-43C9-82D9-465CC6910767}"/>
              </a:ext>
            </a:extLst>
          </p:cNvPr>
          <p:cNvSpPr txBox="1"/>
          <p:nvPr/>
        </p:nvSpPr>
        <p:spPr>
          <a:xfrm>
            <a:off x="6102864" y="1311869"/>
            <a:ext cx="4724400"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zh-CN" altLang="en-US" sz="1400" dirty="0">
                <a:latin typeface="微软雅黑" pitchFamily="34" charset="-122"/>
                <a:ea typeface="微软雅黑" pitchFamily="34" charset="-122"/>
              </a:rPr>
              <a:t>南京晓庄学院</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南京理工大学</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浙江警察学院</a:t>
            </a:r>
          </a:p>
        </p:txBody>
      </p:sp>
      <p:cxnSp>
        <p:nvCxnSpPr>
          <p:cNvPr id="9" name="直接连接符 8">
            <a:extLst>
              <a:ext uri="{FF2B5EF4-FFF2-40B4-BE49-F238E27FC236}">
                <a16:creationId xmlns:a16="http://schemas.microsoft.com/office/drawing/2014/main" id="{58C8DEB7-F40A-485B-A9B7-5090C4AEEF1C}"/>
              </a:ext>
            </a:extLst>
          </p:cNvPr>
          <p:cNvCxnSpPr/>
          <p:nvPr/>
        </p:nvCxnSpPr>
        <p:spPr>
          <a:xfrm flipV="1">
            <a:off x="753624" y="2134352"/>
            <a:ext cx="101498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圆角矩形 18">
            <a:extLst>
              <a:ext uri="{FF2B5EF4-FFF2-40B4-BE49-F238E27FC236}">
                <a16:creationId xmlns:a16="http://schemas.microsoft.com/office/drawing/2014/main" id="{D247F943-AD3C-421A-98CF-975610F5B889}"/>
              </a:ext>
            </a:extLst>
          </p:cNvPr>
          <p:cNvSpPr/>
          <p:nvPr/>
        </p:nvSpPr>
        <p:spPr>
          <a:xfrm>
            <a:off x="1378464" y="2241032"/>
            <a:ext cx="1920240" cy="777240"/>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微软雅黑" pitchFamily="34" charset="-122"/>
                <a:ea typeface="微软雅黑" pitchFamily="34" charset="-122"/>
              </a:rPr>
              <a:t>政府</a:t>
            </a:r>
          </a:p>
        </p:txBody>
      </p:sp>
      <p:sp>
        <p:nvSpPr>
          <p:cNvPr id="11" name="圆角矩形 19">
            <a:extLst>
              <a:ext uri="{FF2B5EF4-FFF2-40B4-BE49-F238E27FC236}">
                <a16:creationId xmlns:a16="http://schemas.microsoft.com/office/drawing/2014/main" id="{E081CF36-AF6E-4014-8C5F-9259DE8E34DB}"/>
              </a:ext>
            </a:extLst>
          </p:cNvPr>
          <p:cNvSpPr/>
          <p:nvPr/>
        </p:nvSpPr>
        <p:spPr>
          <a:xfrm>
            <a:off x="4411224" y="2241032"/>
            <a:ext cx="1249680" cy="777240"/>
          </a:xfrm>
          <a:prstGeom prst="roundRect">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个</a:t>
            </a:r>
          </a:p>
        </p:txBody>
      </p:sp>
      <p:sp>
        <p:nvSpPr>
          <p:cNvPr id="12" name="TextBox 20">
            <a:extLst>
              <a:ext uri="{FF2B5EF4-FFF2-40B4-BE49-F238E27FC236}">
                <a16:creationId xmlns:a16="http://schemas.microsoft.com/office/drawing/2014/main" id="{EA7BA805-7014-4CA5-8631-99B7BE39D9F9}"/>
              </a:ext>
            </a:extLst>
          </p:cNvPr>
          <p:cNvSpPr txBox="1"/>
          <p:nvPr/>
        </p:nvSpPr>
        <p:spPr>
          <a:xfrm>
            <a:off x="6087624" y="2301992"/>
            <a:ext cx="472440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zh-CN" altLang="en-US" sz="1400" dirty="0">
                <a:latin typeface="微软雅黑" pitchFamily="34" charset="-122"/>
                <a:ea typeface="微软雅黑" pitchFamily="34" charset="-122"/>
              </a:rPr>
              <a:t>江苏省电化教育馆</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江苏省财政厅信息中心</a:t>
            </a:r>
            <a:endParaRPr lang="en-US" altLang="zh-CN" sz="1400" dirty="0">
              <a:latin typeface="微软雅黑" pitchFamily="34" charset="-122"/>
              <a:ea typeface="微软雅黑" pitchFamily="34" charset="-122"/>
            </a:endParaRPr>
          </a:p>
        </p:txBody>
      </p:sp>
      <p:cxnSp>
        <p:nvCxnSpPr>
          <p:cNvPr id="13" name="直接连接符 12">
            <a:extLst>
              <a:ext uri="{FF2B5EF4-FFF2-40B4-BE49-F238E27FC236}">
                <a16:creationId xmlns:a16="http://schemas.microsoft.com/office/drawing/2014/main" id="{DB78B2EC-C4C8-4D98-80DF-C17C027D5600}"/>
              </a:ext>
            </a:extLst>
          </p:cNvPr>
          <p:cNvCxnSpPr/>
          <p:nvPr/>
        </p:nvCxnSpPr>
        <p:spPr>
          <a:xfrm flipV="1">
            <a:off x="768864" y="3124952"/>
            <a:ext cx="101498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圆角矩形 22">
            <a:extLst>
              <a:ext uri="{FF2B5EF4-FFF2-40B4-BE49-F238E27FC236}">
                <a16:creationId xmlns:a16="http://schemas.microsoft.com/office/drawing/2014/main" id="{40920B73-66A2-4B3A-A834-37D86F9DF516}"/>
              </a:ext>
            </a:extLst>
          </p:cNvPr>
          <p:cNvSpPr/>
          <p:nvPr/>
        </p:nvSpPr>
        <p:spPr>
          <a:xfrm>
            <a:off x="1378464" y="3231632"/>
            <a:ext cx="1920240" cy="777240"/>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微软雅黑" pitchFamily="34" charset="-122"/>
                <a:ea typeface="微软雅黑" pitchFamily="34" charset="-122"/>
              </a:rPr>
              <a:t>金融</a:t>
            </a:r>
          </a:p>
        </p:txBody>
      </p:sp>
      <p:sp>
        <p:nvSpPr>
          <p:cNvPr id="15" name="圆角矩形 23">
            <a:extLst>
              <a:ext uri="{FF2B5EF4-FFF2-40B4-BE49-F238E27FC236}">
                <a16:creationId xmlns:a16="http://schemas.microsoft.com/office/drawing/2014/main" id="{C7AA8081-7496-442D-AA3D-78B76284D599}"/>
              </a:ext>
            </a:extLst>
          </p:cNvPr>
          <p:cNvSpPr/>
          <p:nvPr/>
        </p:nvSpPr>
        <p:spPr>
          <a:xfrm>
            <a:off x="4426464" y="3231632"/>
            <a:ext cx="1249680" cy="777240"/>
          </a:xfrm>
          <a:prstGeom prst="roundRect">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个</a:t>
            </a:r>
          </a:p>
        </p:txBody>
      </p:sp>
      <p:sp>
        <p:nvSpPr>
          <p:cNvPr id="16" name="TextBox 24">
            <a:extLst>
              <a:ext uri="{FF2B5EF4-FFF2-40B4-BE49-F238E27FC236}">
                <a16:creationId xmlns:a16="http://schemas.microsoft.com/office/drawing/2014/main" id="{FF91AA77-2827-4893-8E49-11B4F4FD3E39}"/>
              </a:ext>
            </a:extLst>
          </p:cNvPr>
          <p:cNvSpPr txBox="1"/>
          <p:nvPr/>
        </p:nvSpPr>
        <p:spPr>
          <a:xfrm>
            <a:off x="6102864" y="3292592"/>
            <a:ext cx="472440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zh-CN" altLang="en-US" sz="1400" dirty="0">
                <a:latin typeface="微软雅黑" pitchFamily="34" charset="-122"/>
                <a:ea typeface="微软雅黑" pitchFamily="34" charset="-122"/>
              </a:rPr>
              <a:t>华安基金</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中国银联电子支付研究院</a:t>
            </a:r>
            <a:endParaRPr lang="en-US" altLang="zh-CN" sz="1400" dirty="0">
              <a:latin typeface="微软雅黑" pitchFamily="34" charset="-122"/>
              <a:ea typeface="微软雅黑" pitchFamily="34" charset="-122"/>
            </a:endParaRPr>
          </a:p>
        </p:txBody>
      </p:sp>
      <p:cxnSp>
        <p:nvCxnSpPr>
          <p:cNvPr id="17" name="直接连接符 16">
            <a:extLst>
              <a:ext uri="{FF2B5EF4-FFF2-40B4-BE49-F238E27FC236}">
                <a16:creationId xmlns:a16="http://schemas.microsoft.com/office/drawing/2014/main" id="{F405652A-BA4D-4694-B55E-429D08B0F661}"/>
              </a:ext>
            </a:extLst>
          </p:cNvPr>
          <p:cNvCxnSpPr/>
          <p:nvPr/>
        </p:nvCxnSpPr>
        <p:spPr>
          <a:xfrm flipV="1">
            <a:off x="784104" y="4115552"/>
            <a:ext cx="101498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圆角矩形 26">
            <a:extLst>
              <a:ext uri="{FF2B5EF4-FFF2-40B4-BE49-F238E27FC236}">
                <a16:creationId xmlns:a16="http://schemas.microsoft.com/office/drawing/2014/main" id="{C9141344-4C79-41D5-80F8-07FA717E8D64}"/>
              </a:ext>
            </a:extLst>
          </p:cNvPr>
          <p:cNvSpPr/>
          <p:nvPr/>
        </p:nvSpPr>
        <p:spPr>
          <a:xfrm>
            <a:off x="1378464" y="4222232"/>
            <a:ext cx="1920240" cy="777240"/>
          </a:xfrm>
          <a:prstGeom prst="roundRect">
            <a:avLst/>
          </a:prstGeom>
          <a:solidFill>
            <a:schemeClr val="tx2">
              <a:lumMod val="20000"/>
              <a:lumOff val="80000"/>
            </a:schemeClr>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微软雅黑" pitchFamily="34" charset="-122"/>
                <a:ea typeface="微软雅黑" pitchFamily="34" charset="-122"/>
              </a:rPr>
              <a:t>大企业</a:t>
            </a:r>
          </a:p>
        </p:txBody>
      </p:sp>
      <p:sp>
        <p:nvSpPr>
          <p:cNvPr id="19" name="圆角矩形 27">
            <a:extLst>
              <a:ext uri="{FF2B5EF4-FFF2-40B4-BE49-F238E27FC236}">
                <a16:creationId xmlns:a16="http://schemas.microsoft.com/office/drawing/2014/main" id="{17B97435-DC52-43C6-95C7-A3EF4808F437}"/>
              </a:ext>
            </a:extLst>
          </p:cNvPr>
          <p:cNvSpPr/>
          <p:nvPr/>
        </p:nvSpPr>
        <p:spPr>
          <a:xfrm>
            <a:off x="4441704" y="4222232"/>
            <a:ext cx="1249680" cy="777240"/>
          </a:xfrm>
          <a:prstGeom prst="roundRect">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个</a:t>
            </a:r>
          </a:p>
        </p:txBody>
      </p:sp>
      <p:sp>
        <p:nvSpPr>
          <p:cNvPr id="20" name="TextBox 28">
            <a:extLst>
              <a:ext uri="{FF2B5EF4-FFF2-40B4-BE49-F238E27FC236}">
                <a16:creationId xmlns:a16="http://schemas.microsoft.com/office/drawing/2014/main" id="{F8DE0CBF-C925-4E0B-BBD8-F48534E438E6}"/>
              </a:ext>
            </a:extLst>
          </p:cNvPr>
          <p:cNvSpPr txBox="1"/>
          <p:nvPr/>
        </p:nvSpPr>
        <p:spPr>
          <a:xfrm>
            <a:off x="6118104" y="4283192"/>
            <a:ext cx="47244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zh-CN" altLang="en-US" sz="1400" dirty="0">
                <a:latin typeface="微软雅黑" pitchFamily="34" charset="-122"/>
                <a:ea typeface="微软雅黑" pitchFamily="34" charset="-122"/>
              </a:rPr>
              <a:t>奥园地产</a:t>
            </a:r>
            <a:endParaRPr lang="en-US" altLang="zh-CN" sz="1400" dirty="0">
              <a:latin typeface="微软雅黑" pitchFamily="34" charset="-122"/>
              <a:ea typeface="微软雅黑" pitchFamily="34" charset="-122"/>
            </a:endParaRPr>
          </a:p>
        </p:txBody>
      </p:sp>
      <p:cxnSp>
        <p:nvCxnSpPr>
          <p:cNvPr id="21" name="直接连接符 20">
            <a:extLst>
              <a:ext uri="{FF2B5EF4-FFF2-40B4-BE49-F238E27FC236}">
                <a16:creationId xmlns:a16="http://schemas.microsoft.com/office/drawing/2014/main" id="{1168DCC9-0AFB-415C-82A1-954ACE036F98}"/>
              </a:ext>
            </a:extLst>
          </p:cNvPr>
          <p:cNvCxnSpPr/>
          <p:nvPr/>
        </p:nvCxnSpPr>
        <p:spPr>
          <a:xfrm>
            <a:off x="3816864" y="1326632"/>
            <a:ext cx="0" cy="36728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
            <a:extLst>
              <a:ext uri="{FF2B5EF4-FFF2-40B4-BE49-F238E27FC236}">
                <a16:creationId xmlns:a16="http://schemas.microsoft.com/office/drawing/2014/main" id="{A0178E90-2440-405E-9618-238AB9073842}"/>
              </a:ext>
            </a:extLst>
          </p:cNvPr>
          <p:cNvSpPr txBox="1"/>
          <p:nvPr/>
        </p:nvSpPr>
        <p:spPr>
          <a:xfrm>
            <a:off x="1122879" y="5407024"/>
            <a:ext cx="1000430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itchFamily="34" charset="-122"/>
                <a:ea typeface="微软雅黑" pitchFamily="34" charset="-122"/>
              </a:rPr>
              <a:t>调研内容：从近两年的客户交流纪要中，挖掘提炼出态势感知及大数据分析平台的应用及需求</a:t>
            </a:r>
          </a:p>
        </p:txBody>
      </p:sp>
    </p:spTree>
    <p:extLst>
      <p:ext uri="{BB962C8B-B14F-4D97-AF65-F5344CB8AC3E}">
        <p14:creationId xmlns:p14="http://schemas.microsoft.com/office/powerpoint/2010/main" val="1675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教育行业客户</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7</a:t>
            </a:fld>
            <a:endParaRPr lang="en-US" altLang="zh-CN" dirty="0"/>
          </a:p>
        </p:txBody>
      </p:sp>
      <p:graphicFrame>
        <p:nvGraphicFramePr>
          <p:cNvPr id="24" name="表格 23">
            <a:extLst>
              <a:ext uri="{FF2B5EF4-FFF2-40B4-BE49-F238E27FC236}">
                <a16:creationId xmlns:a16="http://schemas.microsoft.com/office/drawing/2014/main" id="{49925246-4021-40CB-AD28-61E276472D6D}"/>
              </a:ext>
            </a:extLst>
          </p:cNvPr>
          <p:cNvGraphicFramePr>
            <a:graphicFrameLocks noGrp="1"/>
          </p:cNvGraphicFramePr>
          <p:nvPr>
            <p:extLst>
              <p:ext uri="{D42A27DB-BD31-4B8C-83A1-F6EECF244321}">
                <p14:modId xmlns:p14="http://schemas.microsoft.com/office/powerpoint/2010/main" val="3956856501"/>
              </p:ext>
            </p:extLst>
          </p:nvPr>
        </p:nvGraphicFramePr>
        <p:xfrm>
          <a:off x="697470" y="1147466"/>
          <a:ext cx="10974986" cy="2759172"/>
        </p:xfrm>
        <a:graphic>
          <a:graphicData uri="http://schemas.openxmlformats.org/drawingml/2006/table">
            <a:tbl>
              <a:tblPr firstRow="1" bandRow="1">
                <a:tableStyleId>{5C22544A-7EE6-4342-B048-85BDC9FD1C3A}</a:tableStyleId>
              </a:tblPr>
              <a:tblGrid>
                <a:gridCol w="1533112">
                  <a:extLst>
                    <a:ext uri="{9D8B030D-6E8A-4147-A177-3AD203B41FA5}">
                      <a16:colId xmlns:a16="http://schemas.microsoft.com/office/drawing/2014/main" val="4186204507"/>
                    </a:ext>
                  </a:extLst>
                </a:gridCol>
                <a:gridCol w="2334491">
                  <a:extLst>
                    <a:ext uri="{9D8B030D-6E8A-4147-A177-3AD203B41FA5}">
                      <a16:colId xmlns:a16="http://schemas.microsoft.com/office/drawing/2014/main" val="3692216973"/>
                    </a:ext>
                  </a:extLst>
                </a:gridCol>
                <a:gridCol w="7107383">
                  <a:extLst>
                    <a:ext uri="{9D8B030D-6E8A-4147-A177-3AD203B41FA5}">
                      <a16:colId xmlns:a16="http://schemas.microsoft.com/office/drawing/2014/main" val="4064342062"/>
                    </a:ext>
                  </a:extLst>
                </a:gridCol>
              </a:tblGrid>
              <a:tr h="305694">
                <a:tc>
                  <a:txBody>
                    <a:bodyPr/>
                    <a:lstStyle/>
                    <a:p>
                      <a:r>
                        <a:rPr lang="zh-CN" altLang="en-US" sz="1400" dirty="0">
                          <a:latin typeface="微软雅黑" panose="020B0503020204020204" pitchFamily="34" charset="-122"/>
                          <a:ea typeface="微软雅黑" panose="020B0503020204020204" pitchFamily="34" charset="-122"/>
                        </a:rPr>
                        <a:t>客户</a:t>
                      </a:r>
                    </a:p>
                  </a:txBody>
                  <a:tcPr/>
                </a:tc>
                <a:tc>
                  <a:txBody>
                    <a:bodyPr/>
                    <a:lstStyle/>
                    <a:p>
                      <a:r>
                        <a:rPr lang="zh-CN" altLang="en-US" sz="1400" dirty="0">
                          <a:latin typeface="微软雅黑" panose="020B0503020204020204" pitchFamily="34" charset="-122"/>
                          <a:ea typeface="微软雅黑" panose="020B0503020204020204" pitchFamily="34" charset="-122"/>
                        </a:rPr>
                        <a:t>应用场景</a:t>
                      </a:r>
                    </a:p>
                  </a:txBody>
                  <a:tcPr/>
                </a:tc>
                <a:tc>
                  <a:txBody>
                    <a:bodyPr/>
                    <a:lstStyle/>
                    <a:p>
                      <a:r>
                        <a:rPr lang="zh-CN" altLang="en-US" sz="1400" dirty="0">
                          <a:latin typeface="微软雅黑" panose="020B0503020204020204" pitchFamily="34" charset="-122"/>
                          <a:ea typeface="微软雅黑" panose="020B0503020204020204" pitchFamily="34" charset="-122"/>
                        </a:rPr>
                        <a:t>主要需求</a:t>
                      </a:r>
                    </a:p>
                  </a:txBody>
                  <a:tcPr/>
                </a:tc>
                <a:extLst>
                  <a:ext uri="{0D108BD9-81ED-4DB2-BD59-A6C34878D82A}">
                    <a16:rowId xmlns:a16="http://schemas.microsoft.com/office/drawing/2014/main" val="562979487"/>
                  </a:ext>
                </a:extLst>
              </a:tr>
              <a:tr h="7503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rPr>
                        <a:t>南京晓庄学院</a:t>
                      </a:r>
                      <a:endParaRPr lang="en-US" altLang="zh-CN" sz="1400" dirty="0">
                        <a:latin typeface="微软雅黑" pitchFamily="34" charset="-122"/>
                        <a:ea typeface="微软雅黑" pitchFamily="34" charset="-122"/>
                      </a:endParaRPr>
                    </a:p>
                    <a:p>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日志集中管理查询</a:t>
                      </a:r>
                      <a:endParaRPr lang="en-US" altLang="zh-CN" sz="1400" dirty="0">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威胁情报知识库</a:t>
                      </a:r>
                      <a:endParaRPr lang="en-US" altLang="zh-CN" sz="1400" dirty="0">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综合关联分析</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在安全分析方面，大数据分析平台，除了收集所有网络设备日志外，能提供专业且具有深度和及时性的专家知识库分析，即能更好的挖掘数据潜在价值。主要体现在资产利用率监测，关联性分析和潜在风险评估等方面，不排除引入多家厂商的分析服务进行对比。</a:t>
                      </a:r>
                    </a:p>
                  </a:txBody>
                  <a:tcPr anchor="ctr"/>
                </a:tc>
                <a:extLst>
                  <a:ext uri="{0D108BD9-81ED-4DB2-BD59-A6C34878D82A}">
                    <a16:rowId xmlns:a16="http://schemas.microsoft.com/office/drawing/2014/main" val="596051028"/>
                  </a:ext>
                </a:extLst>
              </a:tr>
              <a:tr h="10658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rPr>
                        <a:t>南京理工大学</a:t>
                      </a:r>
                      <a:endParaRPr lang="en-US" altLang="zh-CN" sz="1400" dirty="0">
                        <a:latin typeface="微软雅黑" pitchFamily="34" charset="-122"/>
                        <a:ea typeface="微软雅黑" pitchFamily="34" charset="-122"/>
                      </a:endParaRPr>
                    </a:p>
                    <a:p>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信息数据集中呈现</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综合关联分析</a:t>
                      </a:r>
                    </a:p>
                  </a:txBody>
                  <a:tcPr anchor="ctr"/>
                </a:tc>
                <a:tc>
                  <a:txBody>
                    <a:bodyPr/>
                    <a:lstStyle/>
                    <a:p>
                      <a:pPr>
                        <a:lnSpc>
                          <a:spcPct val="150000"/>
                        </a:lnSpc>
                      </a:pPr>
                      <a:r>
                        <a:rPr lang="zh-CN" altLang="en-US" sz="1400" dirty="0">
                          <a:latin typeface="微软雅黑" panose="020B0503020204020204" pitchFamily="34" charset="-122"/>
                          <a:ea typeface="微软雅黑" panose="020B0503020204020204" pitchFamily="34" charset="-122"/>
                        </a:rPr>
                        <a:t>已经部署了很多山石安全产品，针对数据的分析，能提供类似态势感知或大数据分析的能力，将网络环境质量，威胁状况预警，应用识别，行为异常等方面数据进行分析展示。通过综合的关联分析来弥补管理员在安全方面专业的不足。</a:t>
                      </a:r>
                    </a:p>
                  </a:txBody>
                  <a:tcPr anchor="ctr"/>
                </a:tc>
                <a:extLst>
                  <a:ext uri="{0D108BD9-81ED-4DB2-BD59-A6C34878D82A}">
                    <a16:rowId xmlns:a16="http://schemas.microsoft.com/office/drawing/2014/main" val="1819935888"/>
                  </a:ext>
                </a:extLst>
              </a:tr>
              <a:tr h="308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rPr>
                        <a:t>浙江警察学院</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着手准备安全态势感知等方面项目的立项工作。</a:t>
                      </a:r>
                    </a:p>
                  </a:txBody>
                  <a:tcPr anchor="ctr"/>
                </a:tc>
                <a:extLst>
                  <a:ext uri="{0D108BD9-81ED-4DB2-BD59-A6C34878D82A}">
                    <a16:rowId xmlns:a16="http://schemas.microsoft.com/office/drawing/2014/main" val="1723990920"/>
                  </a:ext>
                </a:extLst>
              </a:tr>
            </a:tbl>
          </a:graphicData>
        </a:graphic>
      </p:graphicFrame>
      <p:sp>
        <p:nvSpPr>
          <p:cNvPr id="25" name="文本框 24">
            <a:extLst>
              <a:ext uri="{FF2B5EF4-FFF2-40B4-BE49-F238E27FC236}">
                <a16:creationId xmlns:a16="http://schemas.microsoft.com/office/drawing/2014/main" id="{754F3D9F-BA01-4517-B1A9-162F29971251}"/>
              </a:ext>
            </a:extLst>
          </p:cNvPr>
          <p:cNvSpPr txBox="1"/>
          <p:nvPr/>
        </p:nvSpPr>
        <p:spPr>
          <a:xfrm>
            <a:off x="697470" y="4086507"/>
            <a:ext cx="10577946" cy="1532151"/>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需求总结：</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山石全系安全产品及其他第三方网络安全设备的日志采集和管理。</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网络流量及日志的综合关联分析，挖掘网络流量和网络威胁的有价值数据。</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安全态势集中呈现，同时具备完善的知识库信息。</a:t>
            </a:r>
          </a:p>
        </p:txBody>
      </p:sp>
    </p:spTree>
    <p:extLst>
      <p:ext uri="{BB962C8B-B14F-4D97-AF65-F5344CB8AC3E}">
        <p14:creationId xmlns:p14="http://schemas.microsoft.com/office/powerpoint/2010/main" val="2083507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政府行业客户</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8</a:t>
            </a:fld>
            <a:endParaRPr lang="en-US" altLang="zh-CN" dirty="0"/>
          </a:p>
        </p:txBody>
      </p:sp>
      <p:graphicFrame>
        <p:nvGraphicFramePr>
          <p:cNvPr id="24" name="表格 23">
            <a:extLst>
              <a:ext uri="{FF2B5EF4-FFF2-40B4-BE49-F238E27FC236}">
                <a16:creationId xmlns:a16="http://schemas.microsoft.com/office/drawing/2014/main" id="{49925246-4021-40CB-AD28-61E276472D6D}"/>
              </a:ext>
            </a:extLst>
          </p:cNvPr>
          <p:cNvGraphicFramePr>
            <a:graphicFrameLocks noGrp="1"/>
          </p:cNvGraphicFramePr>
          <p:nvPr>
            <p:extLst>
              <p:ext uri="{D42A27DB-BD31-4B8C-83A1-F6EECF244321}">
                <p14:modId xmlns:p14="http://schemas.microsoft.com/office/powerpoint/2010/main" val="1710848738"/>
              </p:ext>
            </p:extLst>
          </p:nvPr>
        </p:nvGraphicFramePr>
        <p:xfrm>
          <a:off x="697470" y="1063461"/>
          <a:ext cx="10974985" cy="3222332"/>
        </p:xfrm>
        <a:graphic>
          <a:graphicData uri="http://schemas.openxmlformats.org/drawingml/2006/table">
            <a:tbl>
              <a:tblPr firstRow="1" bandRow="1">
                <a:tableStyleId>{5C22544A-7EE6-4342-B048-85BDC9FD1C3A}</a:tableStyleId>
              </a:tblPr>
              <a:tblGrid>
                <a:gridCol w="2059585">
                  <a:extLst>
                    <a:ext uri="{9D8B030D-6E8A-4147-A177-3AD203B41FA5}">
                      <a16:colId xmlns:a16="http://schemas.microsoft.com/office/drawing/2014/main" val="4186204507"/>
                    </a:ext>
                  </a:extLst>
                </a:gridCol>
                <a:gridCol w="1794163">
                  <a:extLst>
                    <a:ext uri="{9D8B030D-6E8A-4147-A177-3AD203B41FA5}">
                      <a16:colId xmlns:a16="http://schemas.microsoft.com/office/drawing/2014/main" val="2854495269"/>
                    </a:ext>
                  </a:extLst>
                </a:gridCol>
                <a:gridCol w="7121237">
                  <a:extLst>
                    <a:ext uri="{9D8B030D-6E8A-4147-A177-3AD203B41FA5}">
                      <a16:colId xmlns:a16="http://schemas.microsoft.com/office/drawing/2014/main" val="4064342062"/>
                    </a:ext>
                  </a:extLst>
                </a:gridCol>
              </a:tblGrid>
              <a:tr h="305694">
                <a:tc>
                  <a:txBody>
                    <a:bodyPr/>
                    <a:lstStyle/>
                    <a:p>
                      <a:r>
                        <a:rPr lang="zh-CN" altLang="en-US" sz="1400" dirty="0">
                          <a:latin typeface="微软雅黑" panose="020B0503020204020204" pitchFamily="34" charset="-122"/>
                          <a:ea typeface="微软雅黑" panose="020B0503020204020204" pitchFamily="34" charset="-122"/>
                        </a:rPr>
                        <a:t>客户</a:t>
                      </a:r>
                    </a:p>
                  </a:txBody>
                  <a:tcPr/>
                </a:tc>
                <a:tc>
                  <a:txBody>
                    <a:bodyPr/>
                    <a:lstStyle/>
                    <a:p>
                      <a:r>
                        <a:rPr lang="zh-CN" altLang="en-US" sz="1400" dirty="0">
                          <a:latin typeface="微软雅黑" panose="020B0503020204020204" pitchFamily="34" charset="-122"/>
                          <a:ea typeface="微软雅黑" panose="020B0503020204020204" pitchFamily="34" charset="-122"/>
                        </a:rPr>
                        <a:t>应用场景</a:t>
                      </a:r>
                    </a:p>
                  </a:txBody>
                  <a:tcPr/>
                </a:tc>
                <a:tc>
                  <a:txBody>
                    <a:bodyPr/>
                    <a:lstStyle/>
                    <a:p>
                      <a:r>
                        <a:rPr lang="zh-CN" altLang="en-US" sz="1400" dirty="0">
                          <a:latin typeface="微软雅黑" panose="020B0503020204020204" pitchFamily="34" charset="-122"/>
                          <a:ea typeface="微软雅黑" panose="020B0503020204020204" pitchFamily="34" charset="-122"/>
                        </a:rPr>
                        <a:t>主要需求</a:t>
                      </a:r>
                    </a:p>
                  </a:txBody>
                  <a:tcPr/>
                </a:tc>
                <a:extLst>
                  <a:ext uri="{0D108BD9-81ED-4DB2-BD59-A6C34878D82A}">
                    <a16:rowId xmlns:a16="http://schemas.microsoft.com/office/drawing/2014/main" val="562979487"/>
                  </a:ext>
                </a:extLst>
              </a:tr>
              <a:tr h="750339">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tx1"/>
                          </a:solidFill>
                          <a:latin typeface="微软雅黑" pitchFamily="34" charset="-122"/>
                          <a:ea typeface="微软雅黑" pitchFamily="34" charset="-122"/>
                        </a:rPr>
                        <a:t>江苏省电化教育馆</a:t>
                      </a:r>
                      <a:endParaRPr lang="en-US" altLang="zh-CN" sz="1400" dirty="0">
                        <a:solidFill>
                          <a:schemeClr val="tx1"/>
                        </a:solidFill>
                        <a:latin typeface="微软雅黑" pitchFamily="34" charset="-122"/>
                        <a:ea typeface="微软雅黑" pitchFamily="34" charset="-122"/>
                      </a:endParaRPr>
                    </a:p>
                    <a:p>
                      <a:pPr>
                        <a:lnSpc>
                          <a:spcPct val="150000"/>
                        </a:lnSpc>
                      </a:pPr>
                      <a:endParaRPr lang="zh-CN" altLang="en-US" sz="14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信息数据集中呈现</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单点设备监控及详细信息钻取</a:t>
                      </a:r>
                      <a:endParaRPr lang="en-US" altLang="zh-CN" sz="14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安全态势投屏的内容需具备全局概况的信息，网络流量、风险概况数据一定要有全局观，优先呈现全局概要概要数据，而美工、渲染效果还是其次。呈现内容包括：</a:t>
                      </a: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概要呈现：希望</a:t>
                      </a:r>
                      <a:r>
                        <a:rPr lang="en-US" altLang="zh-CN" sz="1400" dirty="0">
                          <a:solidFill>
                            <a:schemeClr val="tx1"/>
                          </a:solidFill>
                          <a:latin typeface="微软雅黑" panose="020B0503020204020204" pitchFamily="34" charset="-122"/>
                          <a:ea typeface="微软雅黑" panose="020B0503020204020204" pitchFamily="34" charset="-122"/>
                        </a:rPr>
                        <a:t>1-2</a:t>
                      </a:r>
                      <a:r>
                        <a:rPr lang="zh-CN" altLang="en-US" sz="1400" dirty="0">
                          <a:solidFill>
                            <a:schemeClr val="tx1"/>
                          </a:solidFill>
                          <a:latin typeface="微软雅黑" panose="020B0503020204020204" pitchFamily="34" charset="-122"/>
                          <a:ea typeface="微软雅黑" panose="020B0503020204020204" pitchFamily="34" charset="-122"/>
                        </a:rPr>
                        <a:t>个页面能较全面的展示网络运行质量，以及风险状况。</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流量统计视图：有实时统计值外，还需一定周期内（</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小时、</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天、</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周、</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个月）的流量走势图。</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威胁统计视图：威胁发生次数，威胁分类占比，被拦截的威胁／违规行为事件数量。</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交互关系：由粗到细逐渐推进分析。</a:t>
                      </a:r>
                      <a:endParaRPr lang="en-US" altLang="zh-CN" sz="140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596051028"/>
                  </a:ext>
                </a:extLst>
              </a:tr>
              <a:tr h="62263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tx1"/>
                          </a:solidFill>
                          <a:latin typeface="微软雅黑" pitchFamily="34" charset="-122"/>
                          <a:ea typeface="微软雅黑" pitchFamily="34" charset="-122"/>
                        </a:rPr>
                        <a:t>江苏省财政厅信息中心</a:t>
                      </a:r>
                      <a:endParaRPr lang="en-US" altLang="zh-CN" sz="1400" dirty="0">
                        <a:solidFill>
                          <a:schemeClr val="tx1"/>
                        </a:solidFill>
                        <a:latin typeface="微软雅黑" pitchFamily="34" charset="-122"/>
                        <a:ea typeface="微软雅黑"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综合关联分析</a:t>
                      </a: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tx1"/>
                          </a:solidFill>
                          <a:latin typeface="微软雅黑" pitchFamily="34" charset="-122"/>
                          <a:ea typeface="微软雅黑" pitchFamily="34" charset="-122"/>
                        </a:rPr>
                        <a:t>能够对多种安全设备的安全事件统进行关联分析。</a:t>
                      </a:r>
                      <a:endParaRPr lang="en-US" altLang="zh-CN" sz="1400" dirty="0">
                        <a:solidFill>
                          <a:schemeClr val="tx1"/>
                        </a:solidFill>
                        <a:latin typeface="微软雅黑" pitchFamily="34" charset="-122"/>
                        <a:ea typeface="微软雅黑" pitchFamily="34" charset="-122"/>
                      </a:endParaRPr>
                    </a:p>
                  </a:txBody>
                  <a:tcPr anchor="ctr"/>
                </a:tc>
                <a:extLst>
                  <a:ext uri="{0D108BD9-81ED-4DB2-BD59-A6C34878D82A}">
                    <a16:rowId xmlns:a16="http://schemas.microsoft.com/office/drawing/2014/main" val="1819935888"/>
                  </a:ext>
                </a:extLst>
              </a:tr>
            </a:tbl>
          </a:graphicData>
        </a:graphic>
      </p:graphicFrame>
      <p:sp>
        <p:nvSpPr>
          <p:cNvPr id="6" name="文本框 5">
            <a:extLst>
              <a:ext uri="{FF2B5EF4-FFF2-40B4-BE49-F238E27FC236}">
                <a16:creationId xmlns:a16="http://schemas.microsoft.com/office/drawing/2014/main" id="{8FD78FD1-FFEF-45AE-BD43-92BDC8541EDE}"/>
              </a:ext>
            </a:extLst>
          </p:cNvPr>
          <p:cNvSpPr txBox="1"/>
          <p:nvPr/>
        </p:nvSpPr>
        <p:spPr>
          <a:xfrm>
            <a:off x="697470" y="4381657"/>
            <a:ext cx="10577946" cy="1156855"/>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需求总结：</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安全态势集中呈现，单点设备监控及信息钻取。</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网络流量及日志的综合关联分析。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2417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金融行业客户</a:t>
            </a:r>
          </a:p>
        </p:txBody>
      </p:sp>
      <p:sp>
        <p:nvSpPr>
          <p:cNvPr id="4" name="灯片编号占位符 3"/>
          <p:cNvSpPr>
            <a:spLocks noGrp="1"/>
          </p:cNvSpPr>
          <p:nvPr>
            <p:ph type="sldNum" sz="quarter" idx="12"/>
          </p:nvPr>
        </p:nvSpPr>
        <p:spPr/>
        <p:txBody>
          <a:bodyPr/>
          <a:lstStyle/>
          <a:p>
            <a:pPr algn="ctr"/>
            <a:fld id="{571A5C36-D067-4A8B-BD3C-F67C535F77D7}" type="slidenum">
              <a:rPr lang="en-US" altLang="zh-CN" smtClean="0"/>
              <a:pPr algn="ctr"/>
              <a:t>9</a:t>
            </a:fld>
            <a:endParaRPr lang="en-US" altLang="zh-CN" dirty="0"/>
          </a:p>
        </p:txBody>
      </p:sp>
      <p:graphicFrame>
        <p:nvGraphicFramePr>
          <p:cNvPr id="23" name="表格 22">
            <a:extLst>
              <a:ext uri="{FF2B5EF4-FFF2-40B4-BE49-F238E27FC236}">
                <a16:creationId xmlns:a16="http://schemas.microsoft.com/office/drawing/2014/main" id="{05F8CA60-0CC9-47EB-BE0D-DF01AF5CC7C9}"/>
              </a:ext>
            </a:extLst>
          </p:cNvPr>
          <p:cNvGraphicFramePr>
            <a:graphicFrameLocks noGrp="1"/>
          </p:cNvGraphicFramePr>
          <p:nvPr>
            <p:extLst>
              <p:ext uri="{D42A27DB-BD31-4B8C-83A1-F6EECF244321}">
                <p14:modId xmlns:p14="http://schemas.microsoft.com/office/powerpoint/2010/main" val="2847357236"/>
              </p:ext>
            </p:extLst>
          </p:nvPr>
        </p:nvGraphicFramePr>
        <p:xfrm>
          <a:off x="746788" y="1101437"/>
          <a:ext cx="10662430" cy="2401443"/>
        </p:xfrm>
        <a:graphic>
          <a:graphicData uri="http://schemas.openxmlformats.org/drawingml/2006/table">
            <a:tbl>
              <a:tblPr firstRow="1" bandRow="1">
                <a:tableStyleId>{5C22544A-7EE6-4342-B048-85BDC9FD1C3A}</a:tableStyleId>
              </a:tblPr>
              <a:tblGrid>
                <a:gridCol w="2252721">
                  <a:extLst>
                    <a:ext uri="{9D8B030D-6E8A-4147-A177-3AD203B41FA5}">
                      <a16:colId xmlns:a16="http://schemas.microsoft.com/office/drawing/2014/main" val="1787533685"/>
                    </a:ext>
                  </a:extLst>
                </a:gridCol>
                <a:gridCol w="2237509">
                  <a:extLst>
                    <a:ext uri="{9D8B030D-6E8A-4147-A177-3AD203B41FA5}">
                      <a16:colId xmlns:a16="http://schemas.microsoft.com/office/drawing/2014/main" val="3524822883"/>
                    </a:ext>
                  </a:extLst>
                </a:gridCol>
                <a:gridCol w="6172200">
                  <a:extLst>
                    <a:ext uri="{9D8B030D-6E8A-4147-A177-3AD203B41FA5}">
                      <a16:colId xmlns:a16="http://schemas.microsoft.com/office/drawing/2014/main" val="570726381"/>
                    </a:ext>
                  </a:extLst>
                </a:gridCol>
              </a:tblGrid>
              <a:tr h="370840">
                <a:tc>
                  <a:txBody>
                    <a:bodyPr/>
                    <a:lstStyle/>
                    <a:p>
                      <a:pPr algn="l">
                        <a:lnSpc>
                          <a:spcPct val="150000"/>
                        </a:lnSpc>
                      </a:pPr>
                      <a:r>
                        <a:rPr lang="zh-CN" altLang="en-US" sz="1400" dirty="0">
                          <a:latin typeface="微软雅黑" panose="020B0503020204020204" pitchFamily="34" charset="-122"/>
                          <a:ea typeface="微软雅黑" panose="020B0503020204020204" pitchFamily="34" charset="-122"/>
                        </a:rPr>
                        <a:t>客户</a:t>
                      </a:r>
                    </a:p>
                  </a:txBody>
                  <a:tcPr/>
                </a:tc>
                <a:tc>
                  <a:txBody>
                    <a:bodyPr/>
                    <a:lstStyle/>
                    <a:p>
                      <a:pPr algn="l">
                        <a:lnSpc>
                          <a:spcPct val="150000"/>
                        </a:lnSpc>
                      </a:pPr>
                      <a:r>
                        <a:rPr lang="zh-CN" altLang="en-US" sz="1400" dirty="0">
                          <a:latin typeface="微软雅黑" panose="020B0503020204020204" pitchFamily="34" charset="-122"/>
                          <a:ea typeface="微软雅黑" panose="020B0503020204020204" pitchFamily="34" charset="-122"/>
                        </a:rPr>
                        <a:t>应用场景</a:t>
                      </a:r>
                    </a:p>
                  </a:txBody>
                  <a:tcPr/>
                </a:tc>
                <a:tc>
                  <a:txBody>
                    <a:bodyPr/>
                    <a:lstStyle/>
                    <a:p>
                      <a:pPr algn="l">
                        <a:lnSpc>
                          <a:spcPct val="150000"/>
                        </a:lnSpc>
                      </a:pPr>
                      <a:r>
                        <a:rPr lang="zh-CN" altLang="en-US" sz="1400" dirty="0">
                          <a:latin typeface="微软雅黑" panose="020B0503020204020204" pitchFamily="34" charset="-122"/>
                          <a:ea typeface="微软雅黑" panose="020B0503020204020204" pitchFamily="34" charset="-122"/>
                        </a:rPr>
                        <a:t>主要需求</a:t>
                      </a:r>
                    </a:p>
                  </a:txBody>
                  <a:tcPr/>
                </a:tc>
                <a:extLst>
                  <a:ext uri="{0D108BD9-81ED-4DB2-BD59-A6C34878D82A}">
                    <a16:rowId xmlns:a16="http://schemas.microsoft.com/office/drawing/2014/main" val="1690070953"/>
                  </a:ext>
                </a:extLst>
              </a:tr>
              <a:tr h="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itchFamily="34" charset="-122"/>
                          <a:ea typeface="微软雅黑" pitchFamily="34" charset="-122"/>
                        </a:rPr>
                        <a:t>华安基金</a:t>
                      </a:r>
                      <a:endParaRPr lang="en-US" altLang="zh-CN" sz="1400" dirty="0">
                        <a:latin typeface="微软雅黑" pitchFamily="34" charset="-122"/>
                        <a:ea typeface="微软雅黑" pitchFamily="34" charset="-122"/>
                      </a:endParaRPr>
                    </a:p>
                  </a:txBody>
                  <a:tcPr anchor="ct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第三方威胁情报引入</a:t>
                      </a:r>
                      <a:endParaRPr lang="en-US" altLang="zh-CN" sz="1400" dirty="0">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anose="020B0503020204020204" pitchFamily="34" charset="-122"/>
                          <a:ea typeface="微软雅黑" panose="020B0503020204020204" pitchFamily="34" charset="-122"/>
                        </a:rPr>
                        <a:t>威胁情报知识库</a:t>
                      </a:r>
                      <a:endParaRPr lang="en-US" altLang="zh-CN" sz="1400" dirty="0">
                        <a:latin typeface="微软雅黑" pitchFamily="34" charset="-122"/>
                        <a:ea typeface="微软雅黑"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dirty="0">
                        <a:latin typeface="微软雅黑" pitchFamily="34" charset="-122"/>
                        <a:ea typeface="微软雅黑"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针对分支机构的检测并且在</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层网络中没有互联的方式，是否有相应的设备做数据收集后统一反馈给总部的设备做分析。</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在与第三方的恶意软件行为特征库的升级时是否可以和其他厂商产品的特征库进行互补。</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针对部分日志的明细解读</a:t>
                      </a:r>
                    </a:p>
                  </a:txBody>
                  <a:tcPr anchor="ctr"/>
                </a:tc>
                <a:extLst>
                  <a:ext uri="{0D108BD9-81ED-4DB2-BD59-A6C34878D82A}">
                    <a16:rowId xmlns:a16="http://schemas.microsoft.com/office/drawing/2014/main" val="2762648395"/>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itchFamily="34" charset="-122"/>
                          <a:ea typeface="微软雅黑" pitchFamily="34" charset="-122"/>
                        </a:rPr>
                        <a:t>中国银联电子支付研究院</a:t>
                      </a:r>
                      <a:endParaRPr lang="en-US" altLang="zh-CN" sz="1400" dirty="0">
                        <a:latin typeface="微软雅黑" pitchFamily="34" charset="-122"/>
                        <a:ea typeface="微软雅黑" pitchFamily="34" charset="-122"/>
                      </a:endParaRPr>
                    </a:p>
                  </a:txBody>
                  <a:tcPr anchor="ct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latin typeface="微软雅黑" pitchFamily="34" charset="-122"/>
                          <a:ea typeface="微软雅黑" pitchFamily="34" charset="-122"/>
                        </a:rPr>
                        <a:t>综合关联分析</a:t>
                      </a:r>
                      <a:endParaRPr lang="en-US" altLang="zh-CN" sz="1400" dirty="0">
                        <a:latin typeface="微软雅黑" pitchFamily="34" charset="-122"/>
                        <a:ea typeface="微软雅黑" pitchFamily="34" charset="-122"/>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latin typeface="微软雅黑" pitchFamily="34" charset="-122"/>
                          <a:ea typeface="微软雅黑" pitchFamily="34" charset="-122"/>
                        </a:rPr>
                        <a:t>有一个</a:t>
                      </a:r>
                      <a:r>
                        <a:rPr lang="zh-CN" altLang="en-US" sz="1400" b="0" dirty="0">
                          <a:solidFill>
                            <a:schemeClr val="tx1"/>
                          </a:solidFill>
                          <a:latin typeface="微软雅黑" pitchFamily="34" charset="-122"/>
                          <a:ea typeface="微软雅黑" pitchFamily="34" charset="-122"/>
                        </a:rPr>
                        <a:t>威胁情报分析中心，</a:t>
                      </a:r>
                      <a:r>
                        <a:rPr lang="zh-CN" altLang="en-US" sz="1400" dirty="0">
                          <a:solidFill>
                            <a:schemeClr val="tx1"/>
                          </a:solidFill>
                          <a:latin typeface="微软雅黑" pitchFamily="34" charset="-122"/>
                          <a:ea typeface="微软雅黑" pitchFamily="34" charset="-122"/>
                        </a:rPr>
                        <a:t>能够对多种安全设备的安全事件统进行关联分析。</a:t>
                      </a:r>
                      <a:endParaRPr lang="en-US" altLang="zh-CN" sz="1400" dirty="0">
                        <a:solidFill>
                          <a:schemeClr val="tx1"/>
                        </a:solidFill>
                        <a:latin typeface="微软雅黑" pitchFamily="34" charset="-122"/>
                        <a:ea typeface="微软雅黑" pitchFamily="34" charset="-122"/>
                      </a:endParaRPr>
                    </a:p>
                  </a:txBody>
                  <a:tcPr anchor="ctr"/>
                </a:tc>
                <a:extLst>
                  <a:ext uri="{0D108BD9-81ED-4DB2-BD59-A6C34878D82A}">
                    <a16:rowId xmlns:a16="http://schemas.microsoft.com/office/drawing/2014/main" val="2006151006"/>
                  </a:ext>
                </a:extLst>
              </a:tr>
            </a:tbl>
          </a:graphicData>
        </a:graphic>
      </p:graphicFrame>
      <p:sp>
        <p:nvSpPr>
          <p:cNvPr id="6" name="文本框 5">
            <a:extLst>
              <a:ext uri="{FF2B5EF4-FFF2-40B4-BE49-F238E27FC236}">
                <a16:creationId xmlns:a16="http://schemas.microsoft.com/office/drawing/2014/main" id="{4B8B2720-3B19-416D-A60F-D586CDCE948D}"/>
              </a:ext>
            </a:extLst>
          </p:cNvPr>
          <p:cNvSpPr txBox="1"/>
          <p:nvPr/>
        </p:nvSpPr>
        <p:spPr>
          <a:xfrm>
            <a:off x="746788" y="3636720"/>
            <a:ext cx="10577946" cy="1156855"/>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需求总结：</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引入第三方威胁情报，转化为可威胁检测特征，并具备完善的知识库信息。</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网络流量及日志的综合关联分析，挖掘网络流量和网络威胁的有价值数据。</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1328063"/>
      </p:ext>
    </p:extLst>
  </p:cSld>
  <p:clrMapOvr>
    <a:masterClrMapping/>
  </p:clrMapOvr>
</p:sld>
</file>

<file path=ppt/theme/theme1.xml><?xml version="1.0" encoding="utf-8"?>
<a:theme xmlns:a="http://schemas.openxmlformats.org/drawingml/2006/main" name="Office 主题​​">
  <a:themeElements>
    <a:clrScheme name="山石网科">
      <a:dk1>
        <a:sysClr val="windowText" lastClr="000000"/>
      </a:dk1>
      <a:lt1>
        <a:sysClr val="window" lastClr="FFFFFF"/>
      </a:lt1>
      <a:dk2>
        <a:srgbClr val="C1D1D8"/>
      </a:dk2>
      <a:lt2>
        <a:srgbClr val="203556"/>
      </a:lt2>
      <a:accent1>
        <a:srgbClr val="203556"/>
      </a:accent1>
      <a:accent2>
        <a:srgbClr val="F57E5D"/>
      </a:accent2>
      <a:accent3>
        <a:srgbClr val="5F899D"/>
      </a:accent3>
      <a:accent4>
        <a:srgbClr val="AABEBC"/>
      </a:accent4>
      <a:accent5>
        <a:srgbClr val="404040"/>
      </a:accent5>
      <a:accent6>
        <a:srgbClr val="F39C1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4162</TotalTime>
  <Words>3982</Words>
  <Application>Microsoft Office PowerPoint</Application>
  <PresentationFormat>宽屏</PresentationFormat>
  <Paragraphs>612</Paragraphs>
  <Slides>40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Arial Unicode MS</vt:lpstr>
      <vt:lpstr>Open Sans Light</vt:lpstr>
      <vt:lpstr>等线</vt:lpstr>
      <vt:lpstr>思源黑体 CN Bold</vt:lpstr>
      <vt:lpstr>思源黑体 CN Normal</vt:lpstr>
      <vt:lpstr>微软雅黑</vt:lpstr>
      <vt:lpstr>Arial</vt:lpstr>
      <vt:lpstr>Wingdings</vt:lpstr>
      <vt:lpstr>Office 主题​​</vt:lpstr>
      <vt:lpstr>PowerPoint 演示文稿</vt:lpstr>
      <vt:lpstr>PowerPoint 演示文稿</vt:lpstr>
      <vt:lpstr>PowerPoint 演示文稿</vt:lpstr>
      <vt:lpstr>文本样式（段落型）</vt:lpstr>
      <vt:lpstr>PowerPoint 演示文稿</vt:lpstr>
      <vt:lpstr>客户调研</vt:lpstr>
      <vt:lpstr>教育行业客户</vt:lpstr>
      <vt:lpstr>政府行业客户</vt:lpstr>
      <vt:lpstr>金融行业客户</vt:lpstr>
      <vt:lpstr>大企业客户</vt:lpstr>
      <vt:lpstr>行业需求总结</vt:lpstr>
      <vt:lpstr>PowerPoint 演示文稿</vt:lpstr>
      <vt:lpstr>友商产品分析</vt:lpstr>
      <vt:lpstr>深信服安全感知平台分析</vt:lpstr>
      <vt:lpstr>大屏展示—深信服</vt:lpstr>
      <vt:lpstr>透视镜—深信服</vt:lpstr>
      <vt:lpstr>360态势感知与安全运营平台分析</vt:lpstr>
      <vt:lpstr>大屏展示—360</vt:lpstr>
      <vt:lpstr>H3C态势感知系统分析</vt:lpstr>
      <vt:lpstr>大屏展示—H3C</vt:lpstr>
      <vt:lpstr>NTA—H3C</vt:lpstr>
      <vt:lpstr>用户行为分析—H3C</vt:lpstr>
      <vt:lpstr>分析总结—通用性功能</vt:lpstr>
      <vt:lpstr>分析总结—差异化功能</vt:lpstr>
      <vt:lpstr>How to learn</vt:lpstr>
      <vt:lpstr>PowerPoint 演示文稿</vt:lpstr>
      <vt:lpstr>智·源方案规划构想</vt:lpstr>
      <vt:lpstr>智·源方案Roadmap</vt:lpstr>
      <vt:lpstr>智·源 Overview</vt:lpstr>
      <vt:lpstr>智·源应用场景</vt:lpstr>
      <vt:lpstr>智·源主要功能架构</vt:lpstr>
      <vt:lpstr>全局态势感知—关联分析需求</vt:lpstr>
      <vt:lpstr>全局态势感知—关联分析实例</vt:lpstr>
      <vt:lpstr>全局态势感知—关联分析实例</vt:lpstr>
      <vt:lpstr>全局态势感知—可视化需求</vt:lpstr>
      <vt:lpstr>全局态势感知—示意图</vt:lpstr>
      <vt:lpstr>日志审计及查询</vt:lpstr>
      <vt:lpstr>设备集中管理</vt:lpstr>
      <vt:lpstr>SWOT分析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Driver Liu</dc:creator>
  <cp:lastModifiedBy>朱世臣</cp:lastModifiedBy>
  <cp:revision>133</cp:revision>
  <dcterms:created xsi:type="dcterms:W3CDTF">2017-02-03T03:01:39Z</dcterms:created>
  <dcterms:modified xsi:type="dcterms:W3CDTF">2018-04-11T07:06:41Z</dcterms:modified>
</cp:coreProperties>
</file>